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Roboto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  <p:embeddedFont>
      <p:font typeface="Comfortaa Regular"/>
      <p:regular r:id="rId39"/>
      <p:bold r:id="rId40"/>
    </p:embeddedFont>
    <p:embeddedFont>
      <p:font typeface="Raleway Thin"/>
      <p:regular r:id="rId41"/>
      <p:bold r:id="rId42"/>
      <p:italic r:id="rId43"/>
      <p:boldItalic r:id="rId44"/>
    </p:embeddedFont>
    <p:embeddedFont>
      <p:font typeface="Pacifico"/>
      <p:regular r:id="rId45"/>
    </p:embeddedFont>
    <p:embeddedFont>
      <p:font typeface="Dosis ExtraLight"/>
      <p:regular r:id="rId46"/>
      <p:bold r:id="rId47"/>
    </p:embeddedFont>
    <p:embeddedFont>
      <p:font typeface="Comfortaa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omfortaaRegular-bold.fntdata"/><Relationship Id="rId42" Type="http://schemas.openxmlformats.org/officeDocument/2006/relationships/font" Target="fonts/RalewayThin-bold.fntdata"/><Relationship Id="rId41" Type="http://schemas.openxmlformats.org/officeDocument/2006/relationships/font" Target="fonts/RalewayThin-regular.fntdata"/><Relationship Id="rId44" Type="http://schemas.openxmlformats.org/officeDocument/2006/relationships/font" Target="fonts/RalewayThin-boldItalic.fntdata"/><Relationship Id="rId43" Type="http://schemas.openxmlformats.org/officeDocument/2006/relationships/font" Target="fonts/RalewayThin-italic.fntdata"/><Relationship Id="rId46" Type="http://schemas.openxmlformats.org/officeDocument/2006/relationships/font" Target="fonts/DosisExtraLight-regular.fntdata"/><Relationship Id="rId45" Type="http://schemas.openxmlformats.org/officeDocument/2006/relationships/font" Target="fonts/Pacific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Comfortaa-regular.fntdata"/><Relationship Id="rId47" Type="http://schemas.openxmlformats.org/officeDocument/2006/relationships/font" Target="fonts/DosisExtraLight-bold.fntdata"/><Relationship Id="rId49" Type="http://schemas.openxmlformats.org/officeDocument/2006/relationships/font" Target="fonts/Comforta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font" Target="fonts/Raleway-boldItalic.fntdata"/><Relationship Id="rId33" Type="http://schemas.openxmlformats.org/officeDocument/2006/relationships/font" Target="fonts/Roboto-italic.fntdata"/><Relationship Id="rId32" Type="http://schemas.openxmlformats.org/officeDocument/2006/relationships/font" Target="fonts/Roboto-bold.fntdata"/><Relationship Id="rId35" Type="http://schemas.openxmlformats.org/officeDocument/2006/relationships/font" Target="fonts/Lato-regular.fntdata"/><Relationship Id="rId34" Type="http://schemas.openxmlformats.org/officeDocument/2006/relationships/font" Target="fonts/Roboto-boldItalic.fntdata"/><Relationship Id="rId37" Type="http://schemas.openxmlformats.org/officeDocument/2006/relationships/font" Target="fonts/Lato-italic.fntdata"/><Relationship Id="rId36" Type="http://schemas.openxmlformats.org/officeDocument/2006/relationships/font" Target="fonts/Lato-bold.fntdata"/><Relationship Id="rId39" Type="http://schemas.openxmlformats.org/officeDocument/2006/relationships/font" Target="fonts/ComfortaaRegular-regular.fntdata"/><Relationship Id="rId38" Type="http://schemas.openxmlformats.org/officeDocument/2006/relationships/font" Target="fonts/Lat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29" Type="http://schemas.openxmlformats.org/officeDocument/2006/relationships/font" Target="fonts/Raleway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b56d0d0c04_2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b56d0d0c04_2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bc4de9328c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bc4de9328c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bc4de9328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bc4de9328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bc4de9328c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bc4de9328c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bc4de9328c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bc4de9328c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bc4de9328c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bc4de9328c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bc4de9328c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bc4de9328c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bd22dd33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bd22dd33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bc4de9328c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bc4de9328c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bc4de9328c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bc4de9328c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ab1f9658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ab1f9658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b61db32d2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b61db32d2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b56d0d0c04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b56d0d0c04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b56d0d0c04_3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b56d0d0c04_3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bc4de9328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bc4de9328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bc4de9328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bc4de9328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bc4de9328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bc4de9328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c4de9328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bc4de9328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bc4de9328c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bc4de9328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d275d060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d275d060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" name="Google Shape;60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" name="Google Shape;23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1770612" y="107662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6" name="Google Shape;26;p4"/>
          <p:cNvSpPr txBox="1"/>
          <p:nvPr/>
        </p:nvSpPr>
        <p:spPr>
          <a:xfrm>
            <a:off x="8056175" y="103775"/>
            <a:ext cx="8805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" name="Google Shape;29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" name="Google Shape;31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oogle Shape;39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Google Shape;44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" name="Google Shape;4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" name="Google Shape;50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2" name="Google Shape;5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hyperlink" Target="http://www.youtube.com/watch?v=4f32HZxE94k" TargetMode="External"/><Relationship Id="rId5" Type="http://schemas.openxmlformats.org/officeDocument/2006/relationships/image" Target="../media/image2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1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jpg"/><Relationship Id="rId4" Type="http://schemas.openxmlformats.org/officeDocument/2006/relationships/image" Target="../media/image23.jpg"/><Relationship Id="rId5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it.wikipedia.org/wiki/Software" TargetMode="External"/><Relationship Id="rId4" Type="http://schemas.openxmlformats.org/officeDocument/2006/relationships/hyperlink" Target="https://it.wikipedia.org/wiki/Open_source" TargetMode="External"/><Relationship Id="rId11" Type="http://schemas.openxmlformats.org/officeDocument/2006/relationships/image" Target="../media/image2.png"/><Relationship Id="rId10" Type="http://schemas.openxmlformats.org/officeDocument/2006/relationships/hyperlink" Target="https://it.wikipedia.org/wiki/Sistema_operativo" TargetMode="External"/><Relationship Id="rId9" Type="http://schemas.openxmlformats.org/officeDocument/2006/relationships/hyperlink" Target="https://it.wikipedia.org/wiki/MacOS" TargetMode="External"/><Relationship Id="rId5" Type="http://schemas.openxmlformats.org/officeDocument/2006/relationships/hyperlink" Target="https://it.wikipedia.org/wiki/Esecuzione_(informatica)" TargetMode="External"/><Relationship Id="rId6" Type="http://schemas.openxmlformats.org/officeDocument/2006/relationships/hyperlink" Target="https://it.wikipedia.org/wiki/Macchine_virtuali" TargetMode="External"/><Relationship Id="rId7" Type="http://schemas.openxmlformats.org/officeDocument/2006/relationships/hyperlink" Target="https://it.wikipedia.org/wiki/Windows" TargetMode="External"/><Relationship Id="rId8" Type="http://schemas.openxmlformats.org/officeDocument/2006/relationships/hyperlink" Target="https://it.wikipedia.org/wiki/GNU/Linux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it.wikipedia.org/wiki/Open_source" TargetMode="External"/><Relationship Id="rId4" Type="http://schemas.openxmlformats.org/officeDocument/2006/relationships/hyperlink" Target="https://it.wikipedia.org/wiki/Applicazione_(informatica)" TargetMode="External"/><Relationship Id="rId5" Type="http://schemas.openxmlformats.org/officeDocument/2006/relationships/hyperlink" Target="https://it.wikipedia.org/wiki/Linux" TargetMode="External"/><Relationship Id="rId6" Type="http://schemas.openxmlformats.org/officeDocument/2006/relationships/hyperlink" Target="https://it.wikipedia.org/wiki/Application_programming_interface" TargetMode="External"/><Relationship Id="rId7" Type="http://schemas.openxmlformats.org/officeDocument/2006/relationships/hyperlink" Target="https://it.wikipedia.org/wiki/Sistemi_distribuiti" TargetMode="External"/><Relationship Id="rId8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it.wikipedia.org/wiki/Editor_di_testo" TargetMode="External"/><Relationship Id="rId4" Type="http://schemas.openxmlformats.org/officeDocument/2006/relationships/hyperlink" Target="https://it.wikipedia.org/wiki/Codice_sorgente" TargetMode="External"/><Relationship Id="rId11" Type="http://schemas.openxmlformats.org/officeDocument/2006/relationships/hyperlink" Target="https://it.wikipedia.org/wiki/Licenza_proprietaria" TargetMode="External"/><Relationship Id="rId10" Type="http://schemas.openxmlformats.org/officeDocument/2006/relationships/hyperlink" Target="https://it.wikipedia.org/wiki/Visual_Studio_Code#Licenza" TargetMode="External"/><Relationship Id="rId12" Type="http://schemas.openxmlformats.org/officeDocument/2006/relationships/image" Target="../media/image18.png"/><Relationship Id="rId9" Type="http://schemas.openxmlformats.org/officeDocument/2006/relationships/hyperlink" Target="https://it.wikipedia.org/wiki/Software_libero" TargetMode="External"/><Relationship Id="rId5" Type="http://schemas.openxmlformats.org/officeDocument/2006/relationships/hyperlink" Target="https://it.wikipedia.org/wiki/Microsoft" TargetMode="External"/><Relationship Id="rId6" Type="http://schemas.openxmlformats.org/officeDocument/2006/relationships/hyperlink" Target="https://it.wikipedia.org/wiki/Microsoft_Windows" TargetMode="External"/><Relationship Id="rId7" Type="http://schemas.openxmlformats.org/officeDocument/2006/relationships/hyperlink" Target="https://it.wikipedia.org/wiki/Linux" TargetMode="External"/><Relationship Id="rId8" Type="http://schemas.openxmlformats.org/officeDocument/2006/relationships/hyperlink" Target="https://it.wikipedia.org/wiki/MacO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>
            <p:ph type="ctrTitle"/>
          </p:nvPr>
        </p:nvSpPr>
        <p:spPr>
          <a:xfrm>
            <a:off x="1391225" y="1147350"/>
            <a:ext cx="6462000" cy="14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900">
                <a:solidFill>
                  <a:srgbClr val="0C343D"/>
                </a:solidFill>
              </a:rPr>
              <a:t>MONITORING VIRTUALIZED NETWORKS</a:t>
            </a:r>
            <a:endParaRPr sz="3900">
              <a:solidFill>
                <a:srgbClr val="0C343D"/>
              </a:solidFill>
            </a:endParaRPr>
          </a:p>
        </p:txBody>
      </p:sp>
      <p:sp>
        <p:nvSpPr>
          <p:cNvPr id="71" name="Google Shape;71;p13"/>
          <p:cNvSpPr txBox="1"/>
          <p:nvPr>
            <p:ph idx="1" type="subTitle"/>
          </p:nvPr>
        </p:nvSpPr>
        <p:spPr>
          <a:xfrm>
            <a:off x="2371725" y="3493150"/>
            <a:ext cx="6035400" cy="13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2" name="Google Shape;72;p13"/>
          <p:cNvSpPr txBox="1"/>
          <p:nvPr/>
        </p:nvSpPr>
        <p:spPr>
          <a:xfrm>
            <a:off x="1223075" y="2699400"/>
            <a:ext cx="67983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0C343D"/>
                </a:solidFill>
                <a:latin typeface="Roboto"/>
                <a:ea typeface="Roboto"/>
                <a:cs typeface="Roboto"/>
                <a:sym typeface="Roboto"/>
              </a:rPr>
              <a:t>Design of Networks and Communication Systems</a:t>
            </a:r>
            <a:endParaRPr sz="2000">
              <a:solidFill>
                <a:srgbClr val="0C343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" name="Google Shape;73;p13"/>
          <p:cNvSpPr txBox="1"/>
          <p:nvPr/>
        </p:nvSpPr>
        <p:spPr>
          <a:xfrm>
            <a:off x="391800" y="3817450"/>
            <a:ext cx="3134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Calore Chiara</a:t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Cesaro Pasquale Alan</a:t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Miotto Sara</a:t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" name="Google Shape;74;p13"/>
          <p:cNvSpPr txBox="1"/>
          <p:nvPr/>
        </p:nvSpPr>
        <p:spPr>
          <a:xfrm>
            <a:off x="6458325" y="3296700"/>
            <a:ext cx="194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a.a. 2020/2021</a:t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/>
        </p:nvSpPr>
        <p:spPr>
          <a:xfrm>
            <a:off x="8041350" y="88950"/>
            <a:ext cx="30000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150" y="1423000"/>
            <a:ext cx="2875650" cy="287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2"/>
          <p:cNvSpPr txBox="1"/>
          <p:nvPr>
            <p:ph type="title"/>
          </p:nvPr>
        </p:nvSpPr>
        <p:spPr>
          <a:xfrm>
            <a:off x="3484800" y="499600"/>
            <a:ext cx="4180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omfortaa"/>
                <a:ea typeface="Comfortaa"/>
                <a:cs typeface="Comfortaa"/>
                <a:sym typeface="Comfortaa"/>
              </a:rPr>
              <a:t>Network Topology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2" name="Google Shape;172;p22"/>
          <p:cNvSpPr txBox="1"/>
          <p:nvPr/>
        </p:nvSpPr>
        <p:spPr>
          <a:xfrm>
            <a:off x="4170650" y="1571225"/>
            <a:ext cx="4379100" cy="3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73" name="Google Shape;17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6275" y="1176251"/>
            <a:ext cx="5823675" cy="363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/>
          <p:nvPr>
            <p:ph type="title"/>
          </p:nvPr>
        </p:nvSpPr>
        <p:spPr>
          <a:xfrm>
            <a:off x="2400250" y="5308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omfortaa"/>
                <a:ea typeface="Comfortaa"/>
                <a:cs typeface="Comfortaa"/>
                <a:sym typeface="Comfortaa"/>
              </a:rPr>
              <a:t>Vagrantfile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9" name="Google Shape;179;p23"/>
          <p:cNvSpPr/>
          <p:nvPr/>
        </p:nvSpPr>
        <p:spPr>
          <a:xfrm flipH="1" rot="5400000">
            <a:off x="751275" y="-22250"/>
            <a:ext cx="2897700" cy="54849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80" name="Google Shape;180;p23"/>
          <p:cNvSpPr txBox="1"/>
          <p:nvPr/>
        </p:nvSpPr>
        <p:spPr>
          <a:xfrm flipH="1">
            <a:off x="4081250" y="1505388"/>
            <a:ext cx="44505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0C343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1" name="Google Shape;181;p23"/>
          <p:cNvSpPr txBox="1"/>
          <p:nvPr/>
        </p:nvSpPr>
        <p:spPr>
          <a:xfrm>
            <a:off x="4081325" y="2142313"/>
            <a:ext cx="49629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Google Shape;182;p23"/>
          <p:cNvSpPr txBox="1"/>
          <p:nvPr/>
        </p:nvSpPr>
        <p:spPr>
          <a:xfrm>
            <a:off x="-40325" y="2736650"/>
            <a:ext cx="32952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Contiene le macchine virtuali necessarie per il progetto e la loro configurazione</a:t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23"/>
          <p:cNvSpPr txBox="1"/>
          <p:nvPr/>
        </p:nvSpPr>
        <p:spPr>
          <a:xfrm>
            <a:off x="240975" y="1555950"/>
            <a:ext cx="3295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it" sz="2700">
                <a:solidFill>
                  <a:srgbClr val="0C343D"/>
                </a:solidFill>
                <a:latin typeface="Comfortaa"/>
                <a:ea typeface="Comfortaa"/>
                <a:cs typeface="Comfortaa"/>
                <a:sym typeface="Comfortaa"/>
              </a:rPr>
              <a:t>Creazione del Vagrantfile</a:t>
            </a:r>
            <a:endParaRPr sz="2700">
              <a:solidFill>
                <a:srgbClr val="0C343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84" name="Google Shape;18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5275" y="1046927"/>
            <a:ext cx="3626874" cy="371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/>
          <p:nvPr>
            <p:ph type="title"/>
          </p:nvPr>
        </p:nvSpPr>
        <p:spPr>
          <a:xfrm>
            <a:off x="2400250" y="5308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omfortaa"/>
                <a:ea typeface="Comfortaa"/>
                <a:cs typeface="Comfortaa"/>
                <a:sym typeface="Comfortaa"/>
              </a:rPr>
              <a:t>File .sh (¼)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0" name="Google Shape;190;p24"/>
          <p:cNvSpPr/>
          <p:nvPr/>
        </p:nvSpPr>
        <p:spPr>
          <a:xfrm flipH="1" rot="5400000">
            <a:off x="751275" y="-22250"/>
            <a:ext cx="2897700" cy="54849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91" name="Google Shape;191;p24"/>
          <p:cNvSpPr txBox="1"/>
          <p:nvPr/>
        </p:nvSpPr>
        <p:spPr>
          <a:xfrm flipH="1">
            <a:off x="4081250" y="1505388"/>
            <a:ext cx="44505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0C343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2" name="Google Shape;192;p24"/>
          <p:cNvSpPr txBox="1"/>
          <p:nvPr/>
        </p:nvSpPr>
        <p:spPr>
          <a:xfrm>
            <a:off x="4081325" y="2142313"/>
            <a:ext cx="49629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p24"/>
          <p:cNvSpPr txBox="1"/>
          <p:nvPr/>
        </p:nvSpPr>
        <p:spPr>
          <a:xfrm>
            <a:off x="0" y="2142325"/>
            <a:ext cx="329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" name="Google Shape;194;p24"/>
          <p:cNvSpPr txBox="1"/>
          <p:nvPr/>
        </p:nvSpPr>
        <p:spPr>
          <a:xfrm>
            <a:off x="291225" y="1354138"/>
            <a:ext cx="3295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700">
                <a:solidFill>
                  <a:srgbClr val="0C343D"/>
                </a:solidFill>
                <a:latin typeface="Comfortaa"/>
                <a:ea typeface="Comfortaa"/>
                <a:cs typeface="Comfortaa"/>
                <a:sym typeface="Comfortaa"/>
              </a:rPr>
              <a:t>router-1.sh</a:t>
            </a:r>
            <a:endParaRPr sz="2700">
              <a:solidFill>
                <a:srgbClr val="0C343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95" name="Google Shape;195;p24"/>
          <p:cNvPicPr preferRelativeResize="0"/>
          <p:nvPr/>
        </p:nvPicPr>
        <p:blipFill rotWithShape="1">
          <a:blip r:embed="rId3">
            <a:alphaModFix/>
          </a:blip>
          <a:srcRect b="23745" l="0" r="0" t="0"/>
          <a:stretch/>
        </p:blipFill>
        <p:spPr>
          <a:xfrm>
            <a:off x="4942575" y="1691539"/>
            <a:ext cx="4125675" cy="176042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86550" y="2048400"/>
            <a:ext cx="4026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Comandi per gestire la comunicazione tra il router e lo switch e, tramite questo, tra il router e i due host della rete, attraverso le due corrispondenti vlan</a:t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/>
          <p:nvPr>
            <p:ph type="title"/>
          </p:nvPr>
        </p:nvSpPr>
        <p:spPr>
          <a:xfrm>
            <a:off x="2400250" y="5308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omfortaa"/>
                <a:ea typeface="Comfortaa"/>
                <a:cs typeface="Comfortaa"/>
                <a:sym typeface="Comfortaa"/>
              </a:rPr>
              <a:t>File .sh (2/4)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2" name="Google Shape;202;p25"/>
          <p:cNvSpPr/>
          <p:nvPr/>
        </p:nvSpPr>
        <p:spPr>
          <a:xfrm flipH="1" rot="5400000">
            <a:off x="434825" y="294175"/>
            <a:ext cx="2696700" cy="4651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03" name="Google Shape;203;p25"/>
          <p:cNvSpPr txBox="1"/>
          <p:nvPr/>
        </p:nvSpPr>
        <p:spPr>
          <a:xfrm flipH="1">
            <a:off x="4081250" y="1505388"/>
            <a:ext cx="44505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0C343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4" name="Google Shape;204;p25"/>
          <p:cNvSpPr txBox="1"/>
          <p:nvPr/>
        </p:nvSpPr>
        <p:spPr>
          <a:xfrm>
            <a:off x="4081325" y="2142313"/>
            <a:ext cx="49629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" name="Google Shape;205;p25"/>
          <p:cNvSpPr txBox="1"/>
          <p:nvPr/>
        </p:nvSpPr>
        <p:spPr>
          <a:xfrm>
            <a:off x="0" y="2142325"/>
            <a:ext cx="329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25"/>
          <p:cNvSpPr txBox="1"/>
          <p:nvPr/>
        </p:nvSpPr>
        <p:spPr>
          <a:xfrm>
            <a:off x="291225" y="1354138"/>
            <a:ext cx="3295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700">
                <a:solidFill>
                  <a:srgbClr val="0C343D"/>
                </a:solidFill>
                <a:latin typeface="Comfortaa"/>
                <a:ea typeface="Comfortaa"/>
                <a:cs typeface="Comfortaa"/>
                <a:sym typeface="Comfortaa"/>
              </a:rPr>
              <a:t>switch</a:t>
            </a:r>
            <a:r>
              <a:rPr lang="it" sz="2700">
                <a:solidFill>
                  <a:srgbClr val="0C343D"/>
                </a:solidFill>
                <a:latin typeface="Comfortaa"/>
                <a:ea typeface="Comfortaa"/>
                <a:cs typeface="Comfortaa"/>
                <a:sym typeface="Comfortaa"/>
              </a:rPr>
              <a:t>.sh</a:t>
            </a:r>
            <a:endParaRPr sz="2700">
              <a:solidFill>
                <a:srgbClr val="0C343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7" name="Google Shape;207;p25"/>
          <p:cNvSpPr txBox="1"/>
          <p:nvPr/>
        </p:nvSpPr>
        <p:spPr>
          <a:xfrm>
            <a:off x="0" y="1940700"/>
            <a:ext cx="4026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Comandi per gestire la comunicazione tra il router,lo switch e i due host della rete.</a:t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Crea una rete basata su OpenVSwitch, un Bridge per il controllo del traffico e il limite della banda della rete (comando </a:t>
            </a:r>
            <a:r>
              <a:rPr i="1" lang="it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tc</a:t>
            </a:r>
            <a:r>
              <a:rPr lang="it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 di Netem)</a:t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8" name="Google Shape;20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1100" y="1695852"/>
            <a:ext cx="4962899" cy="2011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/>
          <p:nvPr>
            <p:ph type="title"/>
          </p:nvPr>
        </p:nvSpPr>
        <p:spPr>
          <a:xfrm>
            <a:off x="2400250" y="5308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omfortaa"/>
                <a:ea typeface="Comfortaa"/>
                <a:cs typeface="Comfortaa"/>
                <a:sym typeface="Comfortaa"/>
              </a:rPr>
              <a:t>File .sh (3/4)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4" name="Google Shape;214;p26"/>
          <p:cNvSpPr/>
          <p:nvPr/>
        </p:nvSpPr>
        <p:spPr>
          <a:xfrm flipH="1" rot="5400000">
            <a:off x="439775" y="289100"/>
            <a:ext cx="3018300" cy="4982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15" name="Google Shape;215;p26"/>
          <p:cNvSpPr txBox="1"/>
          <p:nvPr/>
        </p:nvSpPr>
        <p:spPr>
          <a:xfrm flipH="1">
            <a:off x="4081250" y="1505388"/>
            <a:ext cx="44505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0C343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6" name="Google Shape;216;p26"/>
          <p:cNvSpPr txBox="1"/>
          <p:nvPr/>
        </p:nvSpPr>
        <p:spPr>
          <a:xfrm>
            <a:off x="4081325" y="2142313"/>
            <a:ext cx="49629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26"/>
          <p:cNvSpPr txBox="1"/>
          <p:nvPr/>
        </p:nvSpPr>
        <p:spPr>
          <a:xfrm>
            <a:off x="0" y="2142325"/>
            <a:ext cx="329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p26"/>
          <p:cNvSpPr txBox="1"/>
          <p:nvPr/>
        </p:nvSpPr>
        <p:spPr>
          <a:xfrm>
            <a:off x="261075" y="1505388"/>
            <a:ext cx="3295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700">
                <a:solidFill>
                  <a:srgbClr val="0C343D"/>
                </a:solidFill>
                <a:latin typeface="Comfortaa"/>
                <a:ea typeface="Comfortaa"/>
                <a:cs typeface="Comfortaa"/>
                <a:sym typeface="Comfortaa"/>
              </a:rPr>
              <a:t>host-a</a:t>
            </a:r>
            <a:r>
              <a:rPr lang="it" sz="2700">
                <a:solidFill>
                  <a:srgbClr val="0C343D"/>
                </a:solidFill>
                <a:latin typeface="Comfortaa"/>
                <a:ea typeface="Comfortaa"/>
                <a:cs typeface="Comfortaa"/>
                <a:sym typeface="Comfortaa"/>
              </a:rPr>
              <a:t>.sh</a:t>
            </a:r>
            <a:endParaRPr sz="2700">
              <a:solidFill>
                <a:srgbClr val="0C343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9" name="Google Shape;219;p26"/>
          <p:cNvSpPr txBox="1"/>
          <p:nvPr/>
        </p:nvSpPr>
        <p:spPr>
          <a:xfrm>
            <a:off x="0" y="2101450"/>
            <a:ext cx="4026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Comandi per gestire il worker-1 e la sua connessione allo switch.</a:t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La presenza dell’immagine docker è stata utilizzata per rendere più realistico l’ambiente di lavoro</a:t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0" name="Google Shape;2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2375" y="1505391"/>
            <a:ext cx="3959750" cy="2623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/>
          <p:nvPr>
            <p:ph type="title"/>
          </p:nvPr>
        </p:nvSpPr>
        <p:spPr>
          <a:xfrm>
            <a:off x="2400250" y="5308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omfortaa"/>
                <a:ea typeface="Comfortaa"/>
                <a:cs typeface="Comfortaa"/>
                <a:sym typeface="Comfortaa"/>
              </a:rPr>
              <a:t>File .sh (4/4)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6" name="Google Shape;226;p27"/>
          <p:cNvSpPr/>
          <p:nvPr/>
        </p:nvSpPr>
        <p:spPr>
          <a:xfrm flipH="1" rot="5400000">
            <a:off x="439775" y="289100"/>
            <a:ext cx="3018300" cy="4982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27" name="Google Shape;227;p27"/>
          <p:cNvSpPr txBox="1"/>
          <p:nvPr/>
        </p:nvSpPr>
        <p:spPr>
          <a:xfrm flipH="1">
            <a:off x="4081250" y="1505388"/>
            <a:ext cx="44505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0C343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8" name="Google Shape;228;p27"/>
          <p:cNvSpPr txBox="1"/>
          <p:nvPr/>
        </p:nvSpPr>
        <p:spPr>
          <a:xfrm>
            <a:off x="4081325" y="2142313"/>
            <a:ext cx="49629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27"/>
          <p:cNvSpPr txBox="1"/>
          <p:nvPr/>
        </p:nvSpPr>
        <p:spPr>
          <a:xfrm>
            <a:off x="0" y="2142325"/>
            <a:ext cx="329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27"/>
          <p:cNvSpPr txBox="1"/>
          <p:nvPr/>
        </p:nvSpPr>
        <p:spPr>
          <a:xfrm>
            <a:off x="261075" y="1505388"/>
            <a:ext cx="3295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700">
                <a:solidFill>
                  <a:srgbClr val="0C343D"/>
                </a:solidFill>
                <a:latin typeface="Comfortaa"/>
                <a:ea typeface="Comfortaa"/>
                <a:cs typeface="Comfortaa"/>
                <a:sym typeface="Comfortaa"/>
              </a:rPr>
              <a:t>host-b.sh</a:t>
            </a:r>
            <a:endParaRPr sz="2700">
              <a:solidFill>
                <a:srgbClr val="0C343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1" name="Google Shape;231;p27"/>
          <p:cNvSpPr txBox="1"/>
          <p:nvPr/>
        </p:nvSpPr>
        <p:spPr>
          <a:xfrm>
            <a:off x="0" y="2101450"/>
            <a:ext cx="4026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Comandi per gestire il worker-2 e la sua connessione allo switch.</a:t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La presenza dell’immagine docker è stata utilizzata per rendere più realistico l’ambiente di lavoro</a:t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2" name="Google Shape;2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61713"/>
            <a:ext cx="4384042" cy="2837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/>
          <p:nvPr>
            <p:ph type="title"/>
          </p:nvPr>
        </p:nvSpPr>
        <p:spPr>
          <a:xfrm>
            <a:off x="2420350" y="420325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omfortaa"/>
                <a:ea typeface="Comfortaa"/>
                <a:cs typeface="Comfortaa"/>
                <a:sym typeface="Comfortaa"/>
              </a:rPr>
              <a:t>  Come iniziamo?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8" name="Google Shape;238;p28"/>
          <p:cNvSpPr/>
          <p:nvPr/>
        </p:nvSpPr>
        <p:spPr>
          <a:xfrm flipH="1" rot="-5400000">
            <a:off x="5143500" y="339325"/>
            <a:ext cx="3018300" cy="4982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39" name="Google Shape;239;p28"/>
          <p:cNvSpPr txBox="1"/>
          <p:nvPr/>
        </p:nvSpPr>
        <p:spPr>
          <a:xfrm flipH="1">
            <a:off x="4572000" y="1545888"/>
            <a:ext cx="44505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700">
                <a:solidFill>
                  <a:srgbClr val="0C343D"/>
                </a:solidFill>
                <a:latin typeface="Comfortaa"/>
                <a:ea typeface="Comfortaa"/>
                <a:cs typeface="Comfortaa"/>
                <a:sym typeface="Comfortaa"/>
              </a:rPr>
              <a:t>vagrant up</a:t>
            </a:r>
            <a:endParaRPr b="1" sz="2700">
              <a:solidFill>
                <a:srgbClr val="0C343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0" name="Google Shape;240;p28"/>
          <p:cNvSpPr txBox="1"/>
          <p:nvPr/>
        </p:nvSpPr>
        <p:spPr>
          <a:xfrm>
            <a:off x="4081325" y="2142313"/>
            <a:ext cx="49629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28"/>
          <p:cNvSpPr txBox="1"/>
          <p:nvPr/>
        </p:nvSpPr>
        <p:spPr>
          <a:xfrm>
            <a:off x="0" y="2142325"/>
            <a:ext cx="329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28"/>
          <p:cNvSpPr txBox="1"/>
          <p:nvPr/>
        </p:nvSpPr>
        <p:spPr>
          <a:xfrm>
            <a:off x="6449350" y="1942213"/>
            <a:ext cx="3295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C343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3" name="Google Shape;243;p28"/>
          <p:cNvSpPr txBox="1"/>
          <p:nvPr/>
        </p:nvSpPr>
        <p:spPr>
          <a:xfrm flipH="1">
            <a:off x="0" y="2101450"/>
            <a:ext cx="402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" name="Google Shape;244;p28"/>
          <p:cNvSpPr txBox="1"/>
          <p:nvPr/>
        </p:nvSpPr>
        <p:spPr>
          <a:xfrm>
            <a:off x="5063125" y="2263950"/>
            <a:ext cx="3837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Comando da inserire da terminale</a:t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Avvia la creazione dell’ambiente di sviluppo (genera le diverse virtual machines)</a:t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Google Shape;245;p28"/>
          <p:cNvSpPr/>
          <p:nvPr/>
        </p:nvSpPr>
        <p:spPr>
          <a:xfrm flipH="1">
            <a:off x="4884548" y="2308932"/>
            <a:ext cx="178589" cy="262805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0C34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8"/>
          <p:cNvSpPr/>
          <p:nvPr/>
        </p:nvSpPr>
        <p:spPr>
          <a:xfrm flipH="1">
            <a:off x="4884543" y="2760525"/>
            <a:ext cx="178589" cy="262805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0C34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575" y="1055725"/>
            <a:ext cx="3709418" cy="397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4321" y="437875"/>
            <a:ext cx="1050530" cy="6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omfortaa"/>
                <a:ea typeface="Comfortaa"/>
                <a:cs typeface="Comfortaa"/>
                <a:sym typeface="Comfortaa"/>
              </a:rPr>
              <a:t>Menu Bash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4" name="Google Shape;254;p29"/>
          <p:cNvSpPr txBox="1"/>
          <p:nvPr>
            <p:ph idx="1" type="body"/>
          </p:nvPr>
        </p:nvSpPr>
        <p:spPr>
          <a:xfrm rot="-132544">
            <a:off x="5886027" y="2156934"/>
            <a:ext cx="1533239" cy="1079306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9"/>
          <p:cNvSpPr/>
          <p:nvPr/>
        </p:nvSpPr>
        <p:spPr>
          <a:xfrm flipH="1" rot="-5400000">
            <a:off x="5143500" y="339325"/>
            <a:ext cx="3018300" cy="4982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256" name="Google Shape;2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50" y="1324500"/>
            <a:ext cx="3964775" cy="274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9"/>
          <p:cNvSpPr/>
          <p:nvPr/>
        </p:nvSpPr>
        <p:spPr>
          <a:xfrm flipH="1">
            <a:off x="5342523" y="2173757"/>
            <a:ext cx="178589" cy="262805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0C34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9"/>
          <p:cNvSpPr/>
          <p:nvPr/>
        </p:nvSpPr>
        <p:spPr>
          <a:xfrm flipH="1">
            <a:off x="5342523" y="2843332"/>
            <a:ext cx="178589" cy="262805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0C34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9"/>
          <p:cNvSpPr txBox="1"/>
          <p:nvPr/>
        </p:nvSpPr>
        <p:spPr>
          <a:xfrm>
            <a:off x="5572125" y="2173750"/>
            <a:ext cx="3306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Digitare il comando</a:t>
            </a:r>
            <a:r>
              <a:rPr i="1" lang="it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 bash test.sh </a:t>
            </a:r>
            <a:r>
              <a:rPr lang="it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per aprire il menù bash</a:t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Seguire le istruzioni</a:t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0" name="Google Shape;26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6549" y="520863"/>
            <a:ext cx="745574" cy="74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0"/>
          <p:cNvSpPr txBox="1"/>
          <p:nvPr>
            <p:ph type="title"/>
          </p:nvPr>
        </p:nvSpPr>
        <p:spPr>
          <a:xfrm>
            <a:off x="2420350" y="420325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omfortaa"/>
                <a:ea typeface="Comfortaa"/>
                <a:cs typeface="Comfortaa"/>
                <a:sym typeface="Comfortaa"/>
              </a:rPr>
              <a:t>Come monitoriamo la rete?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6" name="Google Shape;266;p30"/>
          <p:cNvSpPr txBox="1"/>
          <p:nvPr/>
        </p:nvSpPr>
        <p:spPr>
          <a:xfrm flipH="1">
            <a:off x="4572000" y="2018063"/>
            <a:ext cx="44505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30"/>
          <p:cNvSpPr txBox="1"/>
          <p:nvPr/>
        </p:nvSpPr>
        <p:spPr>
          <a:xfrm>
            <a:off x="0" y="2142325"/>
            <a:ext cx="329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30"/>
          <p:cNvSpPr txBox="1"/>
          <p:nvPr/>
        </p:nvSpPr>
        <p:spPr>
          <a:xfrm>
            <a:off x="5749025" y="3429013"/>
            <a:ext cx="3295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C343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9" name="Google Shape;269;p30"/>
          <p:cNvSpPr txBox="1"/>
          <p:nvPr/>
        </p:nvSpPr>
        <p:spPr>
          <a:xfrm flipH="1">
            <a:off x="0" y="2101450"/>
            <a:ext cx="402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30"/>
          <p:cNvSpPr txBox="1"/>
          <p:nvPr/>
        </p:nvSpPr>
        <p:spPr>
          <a:xfrm>
            <a:off x="5206625" y="3730650"/>
            <a:ext cx="383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1" name="Google Shape;2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0200" y="486875"/>
            <a:ext cx="607425" cy="50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0" title="Vagrant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1825" y="989175"/>
            <a:ext cx="6936076" cy="389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1"/>
          <p:cNvSpPr txBox="1"/>
          <p:nvPr>
            <p:ph type="title"/>
          </p:nvPr>
        </p:nvSpPr>
        <p:spPr>
          <a:xfrm>
            <a:off x="2420350" y="420325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omfortaa"/>
                <a:ea typeface="Comfortaa"/>
                <a:cs typeface="Comfortaa"/>
                <a:sym typeface="Comfortaa"/>
              </a:rPr>
              <a:t>  La banda è limitata?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8" name="Google Shape;278;p31"/>
          <p:cNvSpPr/>
          <p:nvPr/>
        </p:nvSpPr>
        <p:spPr>
          <a:xfrm flipH="1" rot="-5400000">
            <a:off x="5143500" y="339325"/>
            <a:ext cx="3018300" cy="4982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79" name="Google Shape;279;p31"/>
          <p:cNvSpPr txBox="1"/>
          <p:nvPr/>
        </p:nvSpPr>
        <p:spPr>
          <a:xfrm flipH="1">
            <a:off x="4572000" y="2311313"/>
            <a:ext cx="44505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 Scegliere l’opzione 9 e seguire le istruzioni proposte</a:t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0" name="Google Shape;280;p31"/>
          <p:cNvSpPr txBox="1"/>
          <p:nvPr/>
        </p:nvSpPr>
        <p:spPr>
          <a:xfrm>
            <a:off x="0" y="2142325"/>
            <a:ext cx="329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" name="Google Shape;281;p31"/>
          <p:cNvSpPr txBox="1"/>
          <p:nvPr/>
        </p:nvSpPr>
        <p:spPr>
          <a:xfrm>
            <a:off x="5749025" y="3429013"/>
            <a:ext cx="3295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C343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82" name="Google Shape;282;p31"/>
          <p:cNvSpPr txBox="1"/>
          <p:nvPr/>
        </p:nvSpPr>
        <p:spPr>
          <a:xfrm flipH="1">
            <a:off x="0" y="2101450"/>
            <a:ext cx="402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31"/>
          <p:cNvSpPr txBox="1"/>
          <p:nvPr/>
        </p:nvSpPr>
        <p:spPr>
          <a:xfrm>
            <a:off x="5206625" y="3730650"/>
            <a:ext cx="383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4" name="Google Shape;2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03270">
            <a:off x="7447151" y="553474"/>
            <a:ext cx="591319" cy="632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50" y="1425775"/>
            <a:ext cx="3918849" cy="26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omfortaa"/>
                <a:ea typeface="Comfortaa"/>
                <a:cs typeface="Comfortaa"/>
                <a:sym typeface="Comfortaa"/>
              </a:rPr>
              <a:t>Obiettivi del Progetto: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2768325" y="1452375"/>
            <a:ext cx="6321600" cy="30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Sviluppare una rete di virtual machines/containers su uno o più computers;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Le connessioni devono essere a banda limitata;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La rete deve essere basata su OpenVSwitch;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Lo stato del sistema deve essere analizzato raccogliendo informazioni riguardo l’utilizzo delle risorse delle macchine virtuali/container e dei link.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73425"/>
            <a:ext cx="3000000" cy="2928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"/>
          <p:cNvSpPr txBox="1"/>
          <p:nvPr>
            <p:ph type="title"/>
          </p:nvPr>
        </p:nvSpPr>
        <p:spPr>
          <a:xfrm>
            <a:off x="3019950" y="508175"/>
            <a:ext cx="31041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omfortaa"/>
                <a:ea typeface="Comfortaa"/>
                <a:cs typeface="Comfortaa"/>
                <a:sym typeface="Comfortaa"/>
              </a:rPr>
              <a:t>Problematiche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1" name="Google Shape;291;p32"/>
          <p:cNvSpPr txBox="1"/>
          <p:nvPr/>
        </p:nvSpPr>
        <p:spPr>
          <a:xfrm>
            <a:off x="8041350" y="889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2"/>
          <p:cNvSpPr/>
          <p:nvPr/>
        </p:nvSpPr>
        <p:spPr>
          <a:xfrm rot="5400000">
            <a:off x="4007850" y="-2764762"/>
            <a:ext cx="721800" cy="87375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2"/>
          <p:cNvSpPr/>
          <p:nvPr/>
        </p:nvSpPr>
        <p:spPr>
          <a:xfrm flipH="1" rot="-5400000">
            <a:off x="4414350" y="-988037"/>
            <a:ext cx="721800" cy="87375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2"/>
          <p:cNvSpPr txBox="1"/>
          <p:nvPr/>
        </p:nvSpPr>
        <p:spPr>
          <a:xfrm flipH="1">
            <a:off x="991242" y="1934097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295" name="Google Shape;295;p32"/>
          <p:cNvSpPr txBox="1"/>
          <p:nvPr/>
        </p:nvSpPr>
        <p:spPr>
          <a:xfrm flipH="1">
            <a:off x="714192" y="2328376"/>
            <a:ext cx="21147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sp>
        <p:nvSpPr>
          <p:cNvPr id="296" name="Google Shape;296;p32"/>
          <p:cNvSpPr txBox="1"/>
          <p:nvPr/>
        </p:nvSpPr>
        <p:spPr>
          <a:xfrm flipH="1">
            <a:off x="3793837" y="1934100"/>
            <a:ext cx="1671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297" name="Google Shape;297;p32"/>
          <p:cNvSpPr txBox="1"/>
          <p:nvPr/>
        </p:nvSpPr>
        <p:spPr>
          <a:xfrm flipH="1">
            <a:off x="3516731" y="2315926"/>
            <a:ext cx="21147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sp>
        <p:nvSpPr>
          <p:cNvPr id="298" name="Google Shape;298;p32"/>
          <p:cNvSpPr txBox="1"/>
          <p:nvPr/>
        </p:nvSpPr>
        <p:spPr>
          <a:xfrm flipH="1">
            <a:off x="6596300" y="1934100"/>
            <a:ext cx="1866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299" name="Google Shape;299;p32"/>
          <p:cNvSpPr txBox="1"/>
          <p:nvPr/>
        </p:nvSpPr>
        <p:spPr>
          <a:xfrm flipH="1">
            <a:off x="6520173" y="2328376"/>
            <a:ext cx="21147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300" name="Google Shape;300;p32"/>
          <p:cNvSpPr txBox="1"/>
          <p:nvPr/>
        </p:nvSpPr>
        <p:spPr>
          <a:xfrm flipH="1">
            <a:off x="936051" y="3680575"/>
            <a:ext cx="1671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301" name="Google Shape;301;p32"/>
          <p:cNvSpPr txBox="1"/>
          <p:nvPr/>
        </p:nvSpPr>
        <p:spPr>
          <a:xfrm flipH="1">
            <a:off x="643542" y="4240231"/>
            <a:ext cx="23664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sp>
        <p:nvSpPr>
          <p:cNvPr id="302" name="Google Shape;302;p32"/>
          <p:cNvSpPr txBox="1"/>
          <p:nvPr/>
        </p:nvSpPr>
        <p:spPr>
          <a:xfrm flipH="1">
            <a:off x="6686548" y="3935996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303" name="Google Shape;303;p32"/>
          <p:cNvSpPr txBox="1"/>
          <p:nvPr/>
        </p:nvSpPr>
        <p:spPr>
          <a:xfrm flipH="1">
            <a:off x="6409498" y="4398031"/>
            <a:ext cx="21147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sp>
        <p:nvSpPr>
          <p:cNvPr id="304" name="Google Shape;304;p32"/>
          <p:cNvSpPr txBox="1"/>
          <p:nvPr/>
        </p:nvSpPr>
        <p:spPr>
          <a:xfrm flipH="1">
            <a:off x="3696025" y="3647800"/>
            <a:ext cx="1866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305" name="Google Shape;305;p32"/>
          <p:cNvSpPr txBox="1"/>
          <p:nvPr/>
        </p:nvSpPr>
        <p:spPr>
          <a:xfrm flipH="1">
            <a:off x="3514656" y="4182681"/>
            <a:ext cx="21147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pic>
        <p:nvPicPr>
          <p:cNvPr id="306" name="Google Shape;3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1350" y="3080876"/>
            <a:ext cx="599700" cy="5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500" y="1304156"/>
            <a:ext cx="599700" cy="5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2"/>
          <p:cNvSpPr txBox="1"/>
          <p:nvPr/>
        </p:nvSpPr>
        <p:spPr>
          <a:xfrm>
            <a:off x="1406425" y="1281600"/>
            <a:ext cx="7117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Approccio a software utilizzati per la prima volta in questo corso</a:t>
            </a:r>
            <a:endParaRPr b="1" sz="2100"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32"/>
          <p:cNvSpPr txBox="1"/>
          <p:nvPr/>
        </p:nvSpPr>
        <p:spPr>
          <a:xfrm>
            <a:off x="643550" y="3145200"/>
            <a:ext cx="727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Situazione sanitaria che ci ha impedito di lavorare fisicamente insieme</a:t>
            </a:r>
            <a:endParaRPr b="1" sz="1800"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0" name="Google Shape;31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2664" y="528300"/>
            <a:ext cx="1100562" cy="5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"/>
          <p:cNvSpPr txBox="1"/>
          <p:nvPr>
            <p:ph type="title"/>
          </p:nvPr>
        </p:nvSpPr>
        <p:spPr>
          <a:xfrm>
            <a:off x="1751050" y="438575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omfortaa"/>
                <a:ea typeface="Comfortaa"/>
                <a:cs typeface="Comfortaa"/>
                <a:sym typeface="Comfortaa"/>
              </a:rPr>
              <a:t>Grazie per l’attenzione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6" name="Google Shape;316;p33"/>
          <p:cNvSpPr/>
          <p:nvPr/>
        </p:nvSpPr>
        <p:spPr>
          <a:xfrm>
            <a:off x="783575" y="2654125"/>
            <a:ext cx="7883700" cy="2489400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7" name="Google Shape;317;p33"/>
          <p:cNvGrpSpPr/>
          <p:nvPr/>
        </p:nvGrpSpPr>
        <p:grpSpPr>
          <a:xfrm>
            <a:off x="3236664" y="1073970"/>
            <a:ext cx="3070638" cy="2888635"/>
            <a:chOff x="4147875" y="986011"/>
            <a:chExt cx="3842140" cy="3541295"/>
          </a:xfrm>
        </p:grpSpPr>
        <p:sp>
          <p:nvSpPr>
            <p:cNvPr id="318" name="Google Shape;318;p33"/>
            <p:cNvSpPr/>
            <p:nvPr/>
          </p:nvSpPr>
          <p:spPr>
            <a:xfrm>
              <a:off x="5124712" y="3465992"/>
              <a:ext cx="1839228" cy="1061315"/>
            </a:xfrm>
            <a:custGeom>
              <a:rect b="b" l="l" r="r" t="t"/>
              <a:pathLst>
                <a:path extrusionOk="0" h="38876" w="67371">
                  <a:moveTo>
                    <a:pt x="33685" y="0"/>
                  </a:moveTo>
                  <a:cubicBezTo>
                    <a:pt x="24752" y="0"/>
                    <a:pt x="16184" y="2048"/>
                    <a:pt x="9866" y="5694"/>
                  </a:cubicBezTo>
                  <a:cubicBezTo>
                    <a:pt x="3549" y="9338"/>
                    <a:pt x="0" y="14282"/>
                    <a:pt x="0" y="19438"/>
                  </a:cubicBezTo>
                  <a:cubicBezTo>
                    <a:pt x="0" y="24593"/>
                    <a:pt x="3549" y="29537"/>
                    <a:pt x="9866" y="33182"/>
                  </a:cubicBezTo>
                  <a:cubicBezTo>
                    <a:pt x="16184" y="36827"/>
                    <a:pt x="24752" y="38875"/>
                    <a:pt x="33685" y="38875"/>
                  </a:cubicBezTo>
                  <a:cubicBezTo>
                    <a:pt x="42619" y="38875"/>
                    <a:pt x="51188" y="36827"/>
                    <a:pt x="57505" y="33182"/>
                  </a:cubicBezTo>
                  <a:cubicBezTo>
                    <a:pt x="63822" y="29537"/>
                    <a:pt x="67370" y="24593"/>
                    <a:pt x="67370" y="19438"/>
                  </a:cubicBezTo>
                  <a:cubicBezTo>
                    <a:pt x="67370" y="14282"/>
                    <a:pt x="63822" y="9338"/>
                    <a:pt x="57505" y="5694"/>
                  </a:cubicBezTo>
                  <a:cubicBezTo>
                    <a:pt x="51188" y="2048"/>
                    <a:pt x="42619" y="0"/>
                    <a:pt x="33685" y="0"/>
                  </a:cubicBezTo>
                  <a:close/>
                </a:path>
              </a:pathLst>
            </a:custGeom>
            <a:solidFill>
              <a:srgbClr val="90C4FE">
                <a:alpha val="3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3"/>
            <p:cNvSpPr/>
            <p:nvPr/>
          </p:nvSpPr>
          <p:spPr>
            <a:xfrm>
              <a:off x="5591742" y="3553821"/>
              <a:ext cx="954407" cy="419279"/>
            </a:xfrm>
            <a:custGeom>
              <a:rect b="b" l="l" r="r" t="t"/>
              <a:pathLst>
                <a:path extrusionOk="0" h="9884" w="20326">
                  <a:moveTo>
                    <a:pt x="2967" y="0"/>
                  </a:moveTo>
                  <a:lnTo>
                    <a:pt x="0" y="9884"/>
                  </a:lnTo>
                  <a:lnTo>
                    <a:pt x="20325" y="9884"/>
                  </a:lnTo>
                  <a:lnTo>
                    <a:pt x="17359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3"/>
            <p:cNvSpPr/>
            <p:nvPr/>
          </p:nvSpPr>
          <p:spPr>
            <a:xfrm>
              <a:off x="5619445" y="3553821"/>
              <a:ext cx="849745" cy="335160"/>
            </a:xfrm>
            <a:custGeom>
              <a:rect b="b" l="l" r="r" t="t"/>
              <a:pathLst>
                <a:path extrusionOk="0" h="7901" w="18097">
                  <a:moveTo>
                    <a:pt x="2377" y="0"/>
                  </a:moveTo>
                  <a:lnTo>
                    <a:pt x="0" y="7901"/>
                  </a:lnTo>
                  <a:cubicBezTo>
                    <a:pt x="6032" y="6753"/>
                    <a:pt x="12064" y="5557"/>
                    <a:pt x="18096" y="4442"/>
                  </a:cubicBezTo>
                  <a:lnTo>
                    <a:pt x="16769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3"/>
            <p:cNvSpPr/>
            <p:nvPr/>
          </p:nvSpPr>
          <p:spPr>
            <a:xfrm>
              <a:off x="5520135" y="3939716"/>
              <a:ext cx="1097573" cy="65369"/>
            </a:xfrm>
            <a:custGeom>
              <a:rect b="b" l="l" r="r" t="t"/>
              <a:pathLst>
                <a:path extrusionOk="0" h="1541" w="23375">
                  <a:moveTo>
                    <a:pt x="492" y="0"/>
                  </a:moveTo>
                  <a:cubicBezTo>
                    <a:pt x="214" y="0"/>
                    <a:pt x="1" y="230"/>
                    <a:pt x="1" y="492"/>
                  </a:cubicBezTo>
                  <a:lnTo>
                    <a:pt x="1" y="1541"/>
                  </a:lnTo>
                  <a:lnTo>
                    <a:pt x="23375" y="1541"/>
                  </a:lnTo>
                  <a:lnTo>
                    <a:pt x="23375" y="492"/>
                  </a:lnTo>
                  <a:cubicBezTo>
                    <a:pt x="23375" y="213"/>
                    <a:pt x="23145" y="0"/>
                    <a:pt x="22883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3"/>
            <p:cNvSpPr/>
            <p:nvPr/>
          </p:nvSpPr>
          <p:spPr>
            <a:xfrm>
              <a:off x="4147875" y="1157727"/>
              <a:ext cx="3842140" cy="2479534"/>
            </a:xfrm>
            <a:custGeom>
              <a:rect b="b" l="l" r="r" t="t"/>
              <a:pathLst>
                <a:path extrusionOk="0" h="58452" w="81826">
                  <a:moveTo>
                    <a:pt x="1574" y="1"/>
                  </a:moveTo>
                  <a:cubicBezTo>
                    <a:pt x="705" y="1"/>
                    <a:pt x="0" y="689"/>
                    <a:pt x="0" y="1558"/>
                  </a:cubicBezTo>
                  <a:lnTo>
                    <a:pt x="0" y="56895"/>
                  </a:lnTo>
                  <a:cubicBezTo>
                    <a:pt x="0" y="57764"/>
                    <a:pt x="705" y="58452"/>
                    <a:pt x="1574" y="58452"/>
                  </a:cubicBezTo>
                  <a:lnTo>
                    <a:pt x="80252" y="58452"/>
                  </a:lnTo>
                  <a:cubicBezTo>
                    <a:pt x="81121" y="58452"/>
                    <a:pt x="81826" y="57764"/>
                    <a:pt x="81826" y="56895"/>
                  </a:cubicBezTo>
                  <a:lnTo>
                    <a:pt x="81826" y="1558"/>
                  </a:lnTo>
                  <a:cubicBezTo>
                    <a:pt x="81826" y="689"/>
                    <a:pt x="81121" y="1"/>
                    <a:pt x="80252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3"/>
            <p:cNvSpPr/>
            <p:nvPr/>
          </p:nvSpPr>
          <p:spPr>
            <a:xfrm>
              <a:off x="4147875" y="986011"/>
              <a:ext cx="3842140" cy="2359231"/>
            </a:xfrm>
            <a:custGeom>
              <a:rect b="b" l="l" r="r" t="t"/>
              <a:pathLst>
                <a:path extrusionOk="0" h="55616" w="81826">
                  <a:moveTo>
                    <a:pt x="2836" y="0"/>
                  </a:moveTo>
                  <a:cubicBezTo>
                    <a:pt x="1279" y="0"/>
                    <a:pt x="0" y="1279"/>
                    <a:pt x="0" y="2836"/>
                  </a:cubicBezTo>
                  <a:lnTo>
                    <a:pt x="0" y="55616"/>
                  </a:lnTo>
                  <a:lnTo>
                    <a:pt x="81826" y="55616"/>
                  </a:lnTo>
                  <a:lnTo>
                    <a:pt x="81826" y="2836"/>
                  </a:lnTo>
                  <a:cubicBezTo>
                    <a:pt x="81826" y="1279"/>
                    <a:pt x="80547" y="0"/>
                    <a:pt x="78973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3"/>
            <p:cNvSpPr/>
            <p:nvPr/>
          </p:nvSpPr>
          <p:spPr>
            <a:xfrm>
              <a:off x="4351050" y="1150770"/>
              <a:ext cx="3435791" cy="1934437"/>
            </a:xfrm>
            <a:custGeom>
              <a:rect b="b" l="l" r="r" t="t"/>
              <a:pathLst>
                <a:path extrusionOk="0" h="45602" w="73172">
                  <a:moveTo>
                    <a:pt x="426" y="1"/>
                  </a:moveTo>
                  <a:cubicBezTo>
                    <a:pt x="197" y="1"/>
                    <a:pt x="0" y="181"/>
                    <a:pt x="0" y="411"/>
                  </a:cubicBezTo>
                  <a:lnTo>
                    <a:pt x="0" y="45175"/>
                  </a:lnTo>
                  <a:cubicBezTo>
                    <a:pt x="0" y="45405"/>
                    <a:pt x="197" y="45601"/>
                    <a:pt x="426" y="45601"/>
                  </a:cubicBezTo>
                  <a:lnTo>
                    <a:pt x="72745" y="45601"/>
                  </a:lnTo>
                  <a:cubicBezTo>
                    <a:pt x="72975" y="45601"/>
                    <a:pt x="73171" y="45405"/>
                    <a:pt x="73171" y="45175"/>
                  </a:cubicBezTo>
                  <a:lnTo>
                    <a:pt x="73171" y="411"/>
                  </a:lnTo>
                  <a:cubicBezTo>
                    <a:pt x="73171" y="181"/>
                    <a:pt x="72975" y="1"/>
                    <a:pt x="72745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3"/>
            <p:cNvSpPr/>
            <p:nvPr/>
          </p:nvSpPr>
          <p:spPr>
            <a:xfrm>
              <a:off x="6008800" y="3421088"/>
              <a:ext cx="120300" cy="120300"/>
            </a:xfrm>
            <a:prstGeom prst="ellipse">
              <a:avLst/>
            </a:prstGeom>
            <a:noFill/>
            <a:ln cap="flat" cmpd="sng" w="9525">
              <a:solidFill>
                <a:srgbClr val="32478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" name="Google Shape;326;p33"/>
          <p:cNvGrpSpPr/>
          <p:nvPr/>
        </p:nvGrpSpPr>
        <p:grpSpPr>
          <a:xfrm>
            <a:off x="6054254" y="2904132"/>
            <a:ext cx="1469911" cy="1975720"/>
            <a:chOff x="6852312" y="3056928"/>
            <a:chExt cx="1839228" cy="2422116"/>
          </a:xfrm>
        </p:grpSpPr>
        <p:sp>
          <p:nvSpPr>
            <p:cNvPr id="327" name="Google Shape;327;p33"/>
            <p:cNvSpPr/>
            <p:nvPr/>
          </p:nvSpPr>
          <p:spPr>
            <a:xfrm>
              <a:off x="6852312" y="4417729"/>
              <a:ext cx="1839228" cy="1061315"/>
            </a:xfrm>
            <a:custGeom>
              <a:rect b="b" l="l" r="r" t="t"/>
              <a:pathLst>
                <a:path extrusionOk="0" h="38876" w="67371">
                  <a:moveTo>
                    <a:pt x="33685" y="0"/>
                  </a:moveTo>
                  <a:cubicBezTo>
                    <a:pt x="24752" y="0"/>
                    <a:pt x="16184" y="2048"/>
                    <a:pt x="9866" y="5694"/>
                  </a:cubicBezTo>
                  <a:cubicBezTo>
                    <a:pt x="3549" y="9338"/>
                    <a:pt x="0" y="14282"/>
                    <a:pt x="0" y="19438"/>
                  </a:cubicBezTo>
                  <a:cubicBezTo>
                    <a:pt x="0" y="24593"/>
                    <a:pt x="3549" y="29537"/>
                    <a:pt x="9866" y="33182"/>
                  </a:cubicBezTo>
                  <a:cubicBezTo>
                    <a:pt x="16184" y="36827"/>
                    <a:pt x="24752" y="38875"/>
                    <a:pt x="33685" y="38875"/>
                  </a:cubicBezTo>
                  <a:cubicBezTo>
                    <a:pt x="42619" y="38875"/>
                    <a:pt x="51188" y="36827"/>
                    <a:pt x="57505" y="33182"/>
                  </a:cubicBezTo>
                  <a:cubicBezTo>
                    <a:pt x="63822" y="29537"/>
                    <a:pt x="67370" y="24593"/>
                    <a:pt x="67370" y="19438"/>
                  </a:cubicBezTo>
                  <a:cubicBezTo>
                    <a:pt x="67370" y="14282"/>
                    <a:pt x="63822" y="9338"/>
                    <a:pt x="57505" y="5694"/>
                  </a:cubicBezTo>
                  <a:cubicBezTo>
                    <a:pt x="51188" y="2048"/>
                    <a:pt x="42619" y="0"/>
                    <a:pt x="33685" y="0"/>
                  </a:cubicBezTo>
                  <a:close/>
                </a:path>
              </a:pathLst>
            </a:custGeom>
            <a:solidFill>
              <a:srgbClr val="90C4FE">
                <a:alpha val="3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8" name="Google Shape;328;p33"/>
            <p:cNvGrpSpPr/>
            <p:nvPr/>
          </p:nvGrpSpPr>
          <p:grpSpPr>
            <a:xfrm>
              <a:off x="7214366" y="3056928"/>
              <a:ext cx="1115114" cy="2038667"/>
              <a:chOff x="6417224" y="2247097"/>
              <a:chExt cx="951950" cy="1740368"/>
            </a:xfrm>
          </p:grpSpPr>
          <p:sp>
            <p:nvSpPr>
              <p:cNvPr id="329" name="Google Shape;329;p33"/>
              <p:cNvSpPr/>
              <p:nvPr/>
            </p:nvSpPr>
            <p:spPr>
              <a:xfrm>
                <a:off x="6505324" y="2247511"/>
                <a:ext cx="863850" cy="1739954"/>
              </a:xfrm>
              <a:custGeom>
                <a:rect b="b" l="l" r="r" t="t"/>
                <a:pathLst>
                  <a:path extrusionOk="0" h="71434" w="34554">
                    <a:moveTo>
                      <a:pt x="1575" y="0"/>
                    </a:moveTo>
                    <a:cubicBezTo>
                      <a:pt x="706" y="0"/>
                      <a:pt x="1" y="689"/>
                      <a:pt x="1" y="1557"/>
                    </a:cubicBezTo>
                    <a:lnTo>
                      <a:pt x="1" y="69876"/>
                    </a:lnTo>
                    <a:cubicBezTo>
                      <a:pt x="1" y="70728"/>
                      <a:pt x="706" y="71433"/>
                      <a:pt x="1575" y="71433"/>
                    </a:cubicBezTo>
                    <a:lnTo>
                      <a:pt x="32980" y="71433"/>
                    </a:lnTo>
                    <a:cubicBezTo>
                      <a:pt x="33849" y="71433"/>
                      <a:pt x="34554" y="70728"/>
                      <a:pt x="34554" y="69876"/>
                    </a:cubicBezTo>
                    <a:lnTo>
                      <a:pt x="34554" y="1557"/>
                    </a:lnTo>
                    <a:cubicBezTo>
                      <a:pt x="34554" y="689"/>
                      <a:pt x="33849" y="0"/>
                      <a:pt x="32980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33"/>
              <p:cNvSpPr/>
              <p:nvPr/>
            </p:nvSpPr>
            <p:spPr>
              <a:xfrm>
                <a:off x="6417224" y="2247097"/>
                <a:ext cx="868375" cy="1740368"/>
              </a:xfrm>
              <a:custGeom>
                <a:rect b="b" l="l" r="r" t="t"/>
                <a:pathLst>
                  <a:path extrusionOk="0" h="71451" w="34735">
                    <a:moveTo>
                      <a:pt x="1787" y="1"/>
                    </a:moveTo>
                    <a:cubicBezTo>
                      <a:pt x="804" y="1"/>
                      <a:pt x="1" y="1115"/>
                      <a:pt x="1" y="2492"/>
                    </a:cubicBezTo>
                    <a:lnTo>
                      <a:pt x="1" y="68975"/>
                    </a:lnTo>
                    <a:cubicBezTo>
                      <a:pt x="1" y="70336"/>
                      <a:pt x="804" y="71450"/>
                      <a:pt x="1787" y="71450"/>
                    </a:cubicBezTo>
                    <a:lnTo>
                      <a:pt x="34734" y="71450"/>
                    </a:lnTo>
                    <a:lnTo>
                      <a:pt x="34734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33"/>
              <p:cNvSpPr/>
              <p:nvPr/>
            </p:nvSpPr>
            <p:spPr>
              <a:xfrm>
                <a:off x="6492619" y="2340952"/>
                <a:ext cx="813450" cy="1457323"/>
              </a:xfrm>
              <a:custGeom>
                <a:rect b="b" l="l" r="r" t="t"/>
                <a:pathLst>
                  <a:path extrusionOk="0" h="60944" w="32538">
                    <a:moveTo>
                      <a:pt x="427" y="0"/>
                    </a:moveTo>
                    <a:cubicBezTo>
                      <a:pt x="198" y="0"/>
                      <a:pt x="1" y="197"/>
                      <a:pt x="1" y="426"/>
                    </a:cubicBezTo>
                    <a:lnTo>
                      <a:pt x="1" y="60533"/>
                    </a:lnTo>
                    <a:cubicBezTo>
                      <a:pt x="1" y="60763"/>
                      <a:pt x="198" y="60943"/>
                      <a:pt x="427" y="60943"/>
                    </a:cubicBezTo>
                    <a:lnTo>
                      <a:pt x="32128" y="60943"/>
                    </a:lnTo>
                    <a:cubicBezTo>
                      <a:pt x="32357" y="60943"/>
                      <a:pt x="32538" y="60763"/>
                      <a:pt x="32538" y="60533"/>
                    </a:cubicBezTo>
                    <a:lnTo>
                      <a:pt x="32538" y="426"/>
                    </a:lnTo>
                    <a:cubicBezTo>
                      <a:pt x="32538" y="197"/>
                      <a:pt x="32357" y="0"/>
                      <a:pt x="32128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33"/>
              <p:cNvSpPr/>
              <p:nvPr/>
            </p:nvSpPr>
            <p:spPr>
              <a:xfrm>
                <a:off x="6856100" y="3843492"/>
                <a:ext cx="96750" cy="83150"/>
              </a:xfrm>
              <a:custGeom>
                <a:rect b="b" l="l" r="r" t="t"/>
                <a:pathLst>
                  <a:path extrusionOk="0" h="3326" w="3870">
                    <a:moveTo>
                      <a:pt x="2214" y="358"/>
                    </a:moveTo>
                    <a:lnTo>
                      <a:pt x="2214" y="375"/>
                    </a:lnTo>
                    <a:cubicBezTo>
                      <a:pt x="2935" y="375"/>
                      <a:pt x="3509" y="948"/>
                      <a:pt x="3525" y="1670"/>
                    </a:cubicBezTo>
                    <a:cubicBezTo>
                      <a:pt x="3525" y="2456"/>
                      <a:pt x="2882" y="2973"/>
                      <a:pt x="2212" y="2973"/>
                    </a:cubicBezTo>
                    <a:cubicBezTo>
                      <a:pt x="1890" y="2973"/>
                      <a:pt x="1562" y="2853"/>
                      <a:pt x="1296" y="2587"/>
                    </a:cubicBezTo>
                    <a:cubicBezTo>
                      <a:pt x="476" y="1768"/>
                      <a:pt x="1066" y="358"/>
                      <a:pt x="2214" y="358"/>
                    </a:cubicBezTo>
                    <a:close/>
                    <a:moveTo>
                      <a:pt x="2197" y="1"/>
                    </a:moveTo>
                    <a:cubicBezTo>
                      <a:pt x="1793" y="1"/>
                      <a:pt x="1383" y="152"/>
                      <a:pt x="1050" y="489"/>
                    </a:cubicBezTo>
                    <a:cubicBezTo>
                      <a:pt x="1" y="1538"/>
                      <a:pt x="739" y="3325"/>
                      <a:pt x="2214" y="3325"/>
                    </a:cubicBezTo>
                    <a:cubicBezTo>
                      <a:pt x="3132" y="3325"/>
                      <a:pt x="3869" y="2587"/>
                      <a:pt x="3869" y="1670"/>
                    </a:cubicBezTo>
                    <a:cubicBezTo>
                      <a:pt x="3869" y="669"/>
                      <a:pt x="3048" y="1"/>
                      <a:pt x="2197" y="1"/>
                    </a:cubicBezTo>
                    <a:close/>
                  </a:path>
                </a:pathLst>
              </a:custGeom>
              <a:solidFill>
                <a:srgbClr val="90C4F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33"/>
              <p:cNvSpPr/>
              <p:nvPr/>
            </p:nvSpPr>
            <p:spPr>
              <a:xfrm>
                <a:off x="6623350" y="3880717"/>
                <a:ext cx="82800" cy="9025"/>
              </a:xfrm>
              <a:custGeom>
                <a:rect b="b" l="l" r="r" t="t"/>
                <a:pathLst>
                  <a:path extrusionOk="0" h="361" w="3312">
                    <a:moveTo>
                      <a:pt x="1" y="0"/>
                    </a:moveTo>
                    <a:lnTo>
                      <a:pt x="1" y="361"/>
                    </a:lnTo>
                    <a:lnTo>
                      <a:pt x="3312" y="361"/>
                    </a:lnTo>
                    <a:lnTo>
                      <a:pt x="3312" y="0"/>
                    </a:lnTo>
                    <a:close/>
                  </a:path>
                </a:pathLst>
              </a:custGeom>
              <a:solidFill>
                <a:srgbClr val="90C4F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33"/>
              <p:cNvSpPr/>
              <p:nvPr/>
            </p:nvSpPr>
            <p:spPr>
              <a:xfrm>
                <a:off x="7116325" y="3860642"/>
                <a:ext cx="60675" cy="48775"/>
              </a:xfrm>
              <a:custGeom>
                <a:rect b="b" l="l" r="r" t="t"/>
                <a:pathLst>
                  <a:path extrusionOk="0" h="1951" w="2427">
                    <a:moveTo>
                      <a:pt x="2328" y="0"/>
                    </a:moveTo>
                    <a:lnTo>
                      <a:pt x="328" y="656"/>
                    </a:lnTo>
                    <a:cubicBezTo>
                      <a:pt x="148" y="688"/>
                      <a:pt x="0" y="836"/>
                      <a:pt x="0" y="1033"/>
                    </a:cubicBezTo>
                    <a:cubicBezTo>
                      <a:pt x="0" y="1197"/>
                      <a:pt x="132" y="1328"/>
                      <a:pt x="361" y="1393"/>
                    </a:cubicBezTo>
                    <a:lnTo>
                      <a:pt x="2328" y="1951"/>
                    </a:lnTo>
                    <a:lnTo>
                      <a:pt x="2426" y="1606"/>
                    </a:lnTo>
                    <a:lnTo>
                      <a:pt x="459" y="1049"/>
                    </a:lnTo>
                    <a:cubicBezTo>
                      <a:pt x="427" y="1049"/>
                      <a:pt x="394" y="1033"/>
                      <a:pt x="377" y="1016"/>
                    </a:cubicBezTo>
                    <a:lnTo>
                      <a:pt x="427" y="1000"/>
                    </a:lnTo>
                    <a:lnTo>
                      <a:pt x="2426" y="344"/>
                    </a:lnTo>
                    <a:lnTo>
                      <a:pt x="2328" y="0"/>
                    </a:lnTo>
                    <a:close/>
                  </a:path>
                </a:pathLst>
              </a:custGeom>
              <a:solidFill>
                <a:srgbClr val="90C4F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33"/>
              <p:cNvSpPr/>
              <p:nvPr/>
            </p:nvSpPr>
            <p:spPr>
              <a:xfrm>
                <a:off x="6785429" y="2287275"/>
                <a:ext cx="238100" cy="14350"/>
              </a:xfrm>
              <a:custGeom>
                <a:rect b="b" l="l" r="r" t="t"/>
                <a:pathLst>
                  <a:path extrusionOk="0" h="574" w="9524">
                    <a:moveTo>
                      <a:pt x="164" y="0"/>
                    </a:moveTo>
                    <a:cubicBezTo>
                      <a:pt x="82" y="0"/>
                      <a:pt x="0" y="82"/>
                      <a:pt x="0" y="164"/>
                    </a:cubicBezTo>
                    <a:lnTo>
                      <a:pt x="0" y="410"/>
                    </a:lnTo>
                    <a:cubicBezTo>
                      <a:pt x="0" y="492"/>
                      <a:pt x="82" y="574"/>
                      <a:pt x="164" y="574"/>
                    </a:cubicBezTo>
                    <a:lnTo>
                      <a:pt x="9359" y="574"/>
                    </a:lnTo>
                    <a:cubicBezTo>
                      <a:pt x="9458" y="574"/>
                      <a:pt x="9523" y="492"/>
                      <a:pt x="9523" y="410"/>
                    </a:cubicBezTo>
                    <a:lnTo>
                      <a:pt x="9523" y="164"/>
                    </a:lnTo>
                    <a:cubicBezTo>
                      <a:pt x="9523" y="82"/>
                      <a:pt x="9458" y="0"/>
                      <a:pt x="9359" y="0"/>
                    </a:cubicBezTo>
                    <a:close/>
                  </a:path>
                </a:pathLst>
              </a:custGeom>
              <a:solidFill>
                <a:srgbClr val="90C4F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36" name="Google Shape;336;p33"/>
          <p:cNvGrpSpPr/>
          <p:nvPr/>
        </p:nvGrpSpPr>
        <p:grpSpPr>
          <a:xfrm>
            <a:off x="1751043" y="2740657"/>
            <a:ext cx="1469911" cy="2139192"/>
            <a:chOff x="3558087" y="-267217"/>
            <a:chExt cx="1839228" cy="2622523"/>
          </a:xfrm>
        </p:grpSpPr>
        <p:sp>
          <p:nvSpPr>
            <p:cNvPr id="337" name="Google Shape;337;p33"/>
            <p:cNvSpPr/>
            <p:nvPr/>
          </p:nvSpPr>
          <p:spPr>
            <a:xfrm>
              <a:off x="3558087" y="1293992"/>
              <a:ext cx="1839228" cy="1061315"/>
            </a:xfrm>
            <a:custGeom>
              <a:rect b="b" l="l" r="r" t="t"/>
              <a:pathLst>
                <a:path extrusionOk="0" h="38876" w="67371">
                  <a:moveTo>
                    <a:pt x="33685" y="0"/>
                  </a:moveTo>
                  <a:cubicBezTo>
                    <a:pt x="24752" y="0"/>
                    <a:pt x="16184" y="2048"/>
                    <a:pt x="9866" y="5694"/>
                  </a:cubicBezTo>
                  <a:cubicBezTo>
                    <a:pt x="3549" y="9338"/>
                    <a:pt x="0" y="14282"/>
                    <a:pt x="0" y="19438"/>
                  </a:cubicBezTo>
                  <a:cubicBezTo>
                    <a:pt x="0" y="24593"/>
                    <a:pt x="3549" y="29537"/>
                    <a:pt x="9866" y="33182"/>
                  </a:cubicBezTo>
                  <a:cubicBezTo>
                    <a:pt x="16184" y="36827"/>
                    <a:pt x="24752" y="38875"/>
                    <a:pt x="33685" y="38875"/>
                  </a:cubicBezTo>
                  <a:cubicBezTo>
                    <a:pt x="42619" y="38875"/>
                    <a:pt x="51188" y="36827"/>
                    <a:pt x="57505" y="33182"/>
                  </a:cubicBezTo>
                  <a:cubicBezTo>
                    <a:pt x="63822" y="29537"/>
                    <a:pt x="67370" y="24593"/>
                    <a:pt x="67370" y="19438"/>
                  </a:cubicBezTo>
                  <a:cubicBezTo>
                    <a:pt x="67370" y="14282"/>
                    <a:pt x="63822" y="9338"/>
                    <a:pt x="57505" y="5694"/>
                  </a:cubicBezTo>
                  <a:cubicBezTo>
                    <a:pt x="51188" y="2048"/>
                    <a:pt x="42619" y="0"/>
                    <a:pt x="33685" y="0"/>
                  </a:cubicBezTo>
                  <a:close/>
                </a:path>
              </a:pathLst>
            </a:custGeom>
            <a:solidFill>
              <a:srgbClr val="90C4FE">
                <a:alpha val="39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8" name="Google Shape;338;p33"/>
            <p:cNvGrpSpPr/>
            <p:nvPr/>
          </p:nvGrpSpPr>
          <p:grpSpPr>
            <a:xfrm>
              <a:off x="3643902" y="-267217"/>
              <a:ext cx="1671742" cy="2220340"/>
              <a:chOff x="3580725" y="2020075"/>
              <a:chExt cx="1344925" cy="1786275"/>
            </a:xfrm>
          </p:grpSpPr>
          <p:sp>
            <p:nvSpPr>
              <p:cNvPr id="339" name="Google Shape;339;p33"/>
              <p:cNvSpPr/>
              <p:nvPr/>
            </p:nvSpPr>
            <p:spPr>
              <a:xfrm>
                <a:off x="3681925" y="2020075"/>
                <a:ext cx="1243725" cy="1786275"/>
              </a:xfrm>
              <a:custGeom>
                <a:rect b="b" l="l" r="r" t="t"/>
                <a:pathLst>
                  <a:path extrusionOk="0" h="71451" w="49749">
                    <a:moveTo>
                      <a:pt x="1574" y="1"/>
                    </a:moveTo>
                    <a:cubicBezTo>
                      <a:pt x="706" y="1"/>
                      <a:pt x="1" y="706"/>
                      <a:pt x="1" y="1574"/>
                    </a:cubicBezTo>
                    <a:lnTo>
                      <a:pt x="1" y="69877"/>
                    </a:lnTo>
                    <a:cubicBezTo>
                      <a:pt x="1" y="70746"/>
                      <a:pt x="706" y="71451"/>
                      <a:pt x="1574" y="71451"/>
                    </a:cubicBezTo>
                    <a:lnTo>
                      <a:pt x="48175" y="71451"/>
                    </a:lnTo>
                    <a:cubicBezTo>
                      <a:pt x="49044" y="71451"/>
                      <a:pt x="49748" y="70746"/>
                      <a:pt x="49748" y="69877"/>
                    </a:cubicBezTo>
                    <a:lnTo>
                      <a:pt x="49748" y="1574"/>
                    </a:lnTo>
                    <a:cubicBezTo>
                      <a:pt x="49748" y="706"/>
                      <a:pt x="49044" y="1"/>
                      <a:pt x="48175" y="1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33"/>
              <p:cNvSpPr/>
              <p:nvPr/>
            </p:nvSpPr>
            <p:spPr>
              <a:xfrm>
                <a:off x="3580725" y="2020075"/>
                <a:ext cx="1250250" cy="1786275"/>
              </a:xfrm>
              <a:custGeom>
                <a:rect b="b" l="l" r="r" t="t"/>
                <a:pathLst>
                  <a:path extrusionOk="0" h="71451" w="50010">
                    <a:moveTo>
                      <a:pt x="2527" y="1"/>
                    </a:moveTo>
                    <a:cubicBezTo>
                      <a:pt x="1147" y="1"/>
                      <a:pt x="33" y="1109"/>
                      <a:pt x="0" y="2492"/>
                    </a:cubicBezTo>
                    <a:lnTo>
                      <a:pt x="0" y="68975"/>
                    </a:lnTo>
                    <a:cubicBezTo>
                      <a:pt x="33" y="70358"/>
                      <a:pt x="1147" y="71451"/>
                      <a:pt x="2526" y="71451"/>
                    </a:cubicBezTo>
                    <a:cubicBezTo>
                      <a:pt x="2537" y="71451"/>
                      <a:pt x="2547" y="71451"/>
                      <a:pt x="2557" y="71451"/>
                    </a:cubicBezTo>
                    <a:lnTo>
                      <a:pt x="50010" y="71451"/>
                    </a:lnTo>
                    <a:lnTo>
                      <a:pt x="50010" y="1"/>
                    </a:lnTo>
                    <a:lnTo>
                      <a:pt x="2557" y="1"/>
                    </a:lnTo>
                    <a:cubicBezTo>
                      <a:pt x="2547" y="1"/>
                      <a:pt x="2537" y="1"/>
                      <a:pt x="2527" y="1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33"/>
              <p:cNvSpPr/>
              <p:nvPr/>
            </p:nvSpPr>
            <p:spPr>
              <a:xfrm>
                <a:off x="3680303" y="2113921"/>
                <a:ext cx="1140025" cy="1511564"/>
              </a:xfrm>
              <a:custGeom>
                <a:rect b="b" l="l" r="r" t="t"/>
                <a:pathLst>
                  <a:path extrusionOk="0" h="60944" w="45601">
                    <a:moveTo>
                      <a:pt x="426" y="1"/>
                    </a:moveTo>
                    <a:cubicBezTo>
                      <a:pt x="197" y="1"/>
                      <a:pt x="0" y="181"/>
                      <a:pt x="0" y="427"/>
                    </a:cubicBezTo>
                    <a:lnTo>
                      <a:pt x="0" y="60534"/>
                    </a:lnTo>
                    <a:cubicBezTo>
                      <a:pt x="0" y="60763"/>
                      <a:pt x="197" y="60943"/>
                      <a:pt x="426" y="60943"/>
                    </a:cubicBezTo>
                    <a:lnTo>
                      <a:pt x="45191" y="60943"/>
                    </a:lnTo>
                    <a:cubicBezTo>
                      <a:pt x="45421" y="60943"/>
                      <a:pt x="45601" y="60763"/>
                      <a:pt x="45601" y="60534"/>
                    </a:cubicBezTo>
                    <a:lnTo>
                      <a:pt x="45601" y="427"/>
                    </a:lnTo>
                    <a:cubicBezTo>
                      <a:pt x="45601" y="181"/>
                      <a:pt x="45421" y="1"/>
                      <a:pt x="45191" y="1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33"/>
              <p:cNvSpPr/>
              <p:nvPr/>
            </p:nvSpPr>
            <p:spPr>
              <a:xfrm>
                <a:off x="4237099" y="2051650"/>
                <a:ext cx="28700" cy="24925"/>
              </a:xfrm>
              <a:custGeom>
                <a:rect b="b" l="l" r="r" t="t"/>
                <a:pathLst>
                  <a:path extrusionOk="0" h="997" w="1148">
                    <a:moveTo>
                      <a:pt x="492" y="0"/>
                    </a:moveTo>
                    <a:cubicBezTo>
                      <a:pt x="214" y="0"/>
                      <a:pt x="0" y="230"/>
                      <a:pt x="0" y="508"/>
                    </a:cubicBezTo>
                    <a:cubicBezTo>
                      <a:pt x="0" y="798"/>
                      <a:pt x="243" y="996"/>
                      <a:pt x="496" y="996"/>
                    </a:cubicBezTo>
                    <a:cubicBezTo>
                      <a:pt x="615" y="996"/>
                      <a:pt x="737" y="952"/>
                      <a:pt x="836" y="852"/>
                    </a:cubicBezTo>
                    <a:cubicBezTo>
                      <a:pt x="1148" y="541"/>
                      <a:pt x="935" y="0"/>
                      <a:pt x="492" y="0"/>
                    </a:cubicBezTo>
                    <a:close/>
                  </a:path>
                </a:pathLst>
              </a:custGeom>
              <a:solidFill>
                <a:srgbClr val="0DA9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33"/>
              <p:cNvSpPr/>
              <p:nvPr/>
            </p:nvSpPr>
            <p:spPr>
              <a:xfrm>
                <a:off x="4179825" y="3667150"/>
                <a:ext cx="125000" cy="106825"/>
              </a:xfrm>
              <a:custGeom>
                <a:rect b="b" l="l" r="r" t="t"/>
                <a:pathLst>
                  <a:path extrusionOk="0" h="4273" w="5000">
                    <a:moveTo>
                      <a:pt x="2869" y="355"/>
                    </a:moveTo>
                    <a:cubicBezTo>
                      <a:pt x="3836" y="355"/>
                      <a:pt x="4639" y="1158"/>
                      <a:pt x="4639" y="2142"/>
                    </a:cubicBezTo>
                    <a:cubicBezTo>
                      <a:pt x="4639" y="3206"/>
                      <a:pt x="3762" y="3917"/>
                      <a:pt x="2850" y="3917"/>
                    </a:cubicBezTo>
                    <a:cubicBezTo>
                      <a:pt x="2413" y="3917"/>
                      <a:pt x="1968" y="3754"/>
                      <a:pt x="1607" y="3387"/>
                    </a:cubicBezTo>
                    <a:cubicBezTo>
                      <a:pt x="492" y="2273"/>
                      <a:pt x="1279" y="355"/>
                      <a:pt x="2869" y="355"/>
                    </a:cubicBezTo>
                    <a:close/>
                    <a:moveTo>
                      <a:pt x="2849" y="1"/>
                    </a:moveTo>
                    <a:cubicBezTo>
                      <a:pt x="2320" y="1"/>
                      <a:pt x="1781" y="197"/>
                      <a:pt x="1344" y="634"/>
                    </a:cubicBezTo>
                    <a:cubicBezTo>
                      <a:pt x="0" y="1978"/>
                      <a:pt x="967" y="4273"/>
                      <a:pt x="2869" y="4273"/>
                    </a:cubicBezTo>
                    <a:cubicBezTo>
                      <a:pt x="4049" y="4273"/>
                      <a:pt x="5000" y="3306"/>
                      <a:pt x="5000" y="2142"/>
                    </a:cubicBezTo>
                    <a:cubicBezTo>
                      <a:pt x="5000" y="847"/>
                      <a:pt x="3946" y="1"/>
                      <a:pt x="2849" y="1"/>
                    </a:cubicBezTo>
                    <a:close/>
                  </a:path>
                </a:pathLst>
              </a:custGeom>
              <a:solidFill>
                <a:srgbClr val="0DA9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44" name="Google Shape;344;p33"/>
          <p:cNvSpPr txBox="1"/>
          <p:nvPr/>
        </p:nvSpPr>
        <p:spPr>
          <a:xfrm>
            <a:off x="8041350" y="889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8725" y="2829225"/>
            <a:ext cx="1165326" cy="160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9150" y="3021225"/>
            <a:ext cx="803676" cy="134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0800" y="1206925"/>
            <a:ext cx="2742550" cy="181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title"/>
          </p:nvPr>
        </p:nvSpPr>
        <p:spPr>
          <a:xfrm>
            <a:off x="2400250" y="5308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omfortaa"/>
                <a:ea typeface="Comfortaa"/>
                <a:cs typeface="Comfortaa"/>
                <a:sym typeface="Comfortaa"/>
              </a:rPr>
              <a:t>Strumenti utilizzati (1/7)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7" name="Google Shape;87;p15"/>
          <p:cNvSpPr/>
          <p:nvPr/>
        </p:nvSpPr>
        <p:spPr>
          <a:xfrm rot="-5400000">
            <a:off x="4755050" y="-108725"/>
            <a:ext cx="3102900" cy="58836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88" name="Google Shape;88;p15"/>
          <p:cNvSpPr txBox="1"/>
          <p:nvPr/>
        </p:nvSpPr>
        <p:spPr>
          <a:xfrm flipH="1">
            <a:off x="4026275" y="1494113"/>
            <a:ext cx="44505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700">
                <a:solidFill>
                  <a:srgbClr val="0C343D"/>
                </a:solidFill>
                <a:latin typeface="Comfortaa"/>
                <a:ea typeface="Comfortaa"/>
                <a:cs typeface="Comfortaa"/>
                <a:sym typeface="Comfortaa"/>
              </a:rPr>
              <a:t>VAGRANT</a:t>
            </a:r>
            <a:endParaRPr b="1" sz="2700">
              <a:solidFill>
                <a:srgbClr val="0C343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025" y="1281625"/>
            <a:ext cx="2795067" cy="34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/>
          <p:nvPr/>
        </p:nvSpPr>
        <p:spPr>
          <a:xfrm>
            <a:off x="3902750" y="2138925"/>
            <a:ext cx="4962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E’ uno strumento per costruire e gestire ambienti di macchine virtuali in modo semplice </a:t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Si focalizza sull’automatizzazione</a:t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Permette di creare e configurare ambienti facilmente riproducibili</a:t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5"/>
          <p:cNvSpPr/>
          <p:nvPr/>
        </p:nvSpPr>
        <p:spPr>
          <a:xfrm flipH="1">
            <a:off x="3724173" y="2210832"/>
            <a:ext cx="178589" cy="262805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0C34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/>
          <p:nvPr/>
        </p:nvSpPr>
        <p:spPr>
          <a:xfrm flipH="1">
            <a:off x="3724173" y="2729595"/>
            <a:ext cx="178589" cy="262805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0C34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5"/>
          <p:cNvSpPr/>
          <p:nvPr/>
        </p:nvSpPr>
        <p:spPr>
          <a:xfrm flipH="1">
            <a:off x="3724173" y="3248357"/>
            <a:ext cx="178589" cy="262805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0C34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title"/>
          </p:nvPr>
        </p:nvSpPr>
        <p:spPr>
          <a:xfrm>
            <a:off x="2400250" y="5308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omfortaa"/>
                <a:ea typeface="Comfortaa"/>
                <a:cs typeface="Comfortaa"/>
                <a:sym typeface="Comfortaa"/>
              </a:rPr>
              <a:t>Strumenti utilizzati (2/7)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9" name="Google Shape;99;p16"/>
          <p:cNvSpPr/>
          <p:nvPr/>
        </p:nvSpPr>
        <p:spPr>
          <a:xfrm rot="-5400000">
            <a:off x="4755050" y="-108725"/>
            <a:ext cx="3102900" cy="58836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00" name="Google Shape;100;p16"/>
          <p:cNvSpPr txBox="1"/>
          <p:nvPr/>
        </p:nvSpPr>
        <p:spPr>
          <a:xfrm flipH="1">
            <a:off x="4081250" y="1505388"/>
            <a:ext cx="44505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700">
                <a:solidFill>
                  <a:srgbClr val="0C343D"/>
                </a:solidFill>
                <a:latin typeface="Comfortaa"/>
                <a:ea typeface="Comfortaa"/>
                <a:cs typeface="Comfortaa"/>
                <a:sym typeface="Comfortaa"/>
              </a:rPr>
              <a:t>VIRTUALBOX</a:t>
            </a:r>
            <a:endParaRPr b="1" sz="2700">
              <a:solidFill>
                <a:srgbClr val="0C343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3902750" y="2059975"/>
            <a:ext cx="4962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E’ un </a:t>
            </a:r>
            <a:r>
              <a:rPr lang="it">
                <a:solidFill>
                  <a:srgbClr val="0C343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software</a:t>
            </a:r>
            <a:r>
              <a:rPr lang="it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 gratuito e </a:t>
            </a:r>
            <a:r>
              <a:rPr lang="it">
                <a:solidFill>
                  <a:srgbClr val="0C343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 source</a:t>
            </a:r>
            <a:r>
              <a:rPr lang="it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 per l'</a:t>
            </a:r>
            <a:r>
              <a:rPr lang="it">
                <a:solidFill>
                  <a:srgbClr val="0C343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esecuzione</a:t>
            </a:r>
            <a:r>
              <a:rPr lang="it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 di </a:t>
            </a:r>
            <a:r>
              <a:rPr lang="it">
                <a:solidFill>
                  <a:srgbClr val="0C343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macchine virtuali</a:t>
            </a:r>
            <a:r>
              <a:rPr lang="it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Supporta </a:t>
            </a:r>
            <a:r>
              <a:rPr lang="it">
                <a:solidFill>
                  <a:srgbClr val="0C343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Windows</a:t>
            </a:r>
            <a:r>
              <a:rPr lang="it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it">
                <a:solidFill>
                  <a:srgbClr val="0C343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GNU/Linux</a:t>
            </a:r>
            <a:r>
              <a:rPr lang="it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 e </a:t>
            </a:r>
            <a:r>
              <a:rPr lang="it">
                <a:solidFill>
                  <a:srgbClr val="0C343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macOS</a:t>
            </a:r>
            <a:r>
              <a:rPr lang="it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 come </a:t>
            </a:r>
            <a:r>
              <a:rPr lang="it">
                <a:solidFill>
                  <a:srgbClr val="0C343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sistemi operativi</a:t>
            </a:r>
            <a:r>
              <a:rPr lang="it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 host</a:t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Permette la  configurazione,  la creazione e l’utilizzo di più sistemi operativi nel proprio PC usando un solo sistema operativo</a:t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16"/>
          <p:cNvSpPr/>
          <p:nvPr/>
        </p:nvSpPr>
        <p:spPr>
          <a:xfrm flipH="1">
            <a:off x="3724173" y="2166132"/>
            <a:ext cx="178589" cy="262805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0C34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6"/>
          <p:cNvSpPr/>
          <p:nvPr/>
        </p:nvSpPr>
        <p:spPr>
          <a:xfrm flipH="1">
            <a:off x="3724173" y="2797482"/>
            <a:ext cx="178589" cy="262805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0C34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 flipH="1">
            <a:off x="3724173" y="3428832"/>
            <a:ext cx="178589" cy="262805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0C34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5050" y="1331050"/>
            <a:ext cx="3059900" cy="30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2400250" y="5308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omfortaa"/>
                <a:ea typeface="Comfortaa"/>
                <a:cs typeface="Comfortaa"/>
                <a:sym typeface="Comfortaa"/>
              </a:rPr>
              <a:t>Strumenti utilizzati (3/7)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1" name="Google Shape;111;p17"/>
          <p:cNvSpPr/>
          <p:nvPr/>
        </p:nvSpPr>
        <p:spPr>
          <a:xfrm rot="-5400000">
            <a:off x="4516550" y="129750"/>
            <a:ext cx="3579900" cy="58836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12" name="Google Shape;112;p17"/>
          <p:cNvSpPr txBox="1"/>
          <p:nvPr/>
        </p:nvSpPr>
        <p:spPr>
          <a:xfrm flipH="1">
            <a:off x="4081250" y="1505388"/>
            <a:ext cx="44505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700">
                <a:solidFill>
                  <a:srgbClr val="0C343D"/>
                </a:solidFill>
                <a:latin typeface="Comfortaa"/>
                <a:ea typeface="Comfortaa"/>
                <a:cs typeface="Comfortaa"/>
                <a:sym typeface="Comfortaa"/>
              </a:rPr>
              <a:t>DOCKER</a:t>
            </a:r>
            <a:endParaRPr b="1" sz="2700">
              <a:solidFill>
                <a:srgbClr val="0C343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4127500" y="1981000"/>
            <a:ext cx="4962900" cy="29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Progetto </a:t>
            </a:r>
            <a:r>
              <a:rPr lang="it" sz="1300">
                <a:solidFill>
                  <a:srgbClr val="0C343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open-source</a:t>
            </a:r>
            <a:r>
              <a:rPr lang="it" sz="1300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 che automatizza lo sviluppo di </a:t>
            </a:r>
            <a:r>
              <a:rPr lang="it" sz="1300">
                <a:solidFill>
                  <a:srgbClr val="0C343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applicazioni</a:t>
            </a:r>
            <a:r>
              <a:rPr lang="it" sz="1300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 all'interno di contenitori software </a:t>
            </a:r>
            <a:endParaRPr sz="1300"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Fornisce un'astrazione a livello di sistema operativo di </a:t>
            </a:r>
            <a:r>
              <a:rPr lang="it" sz="1300">
                <a:solidFill>
                  <a:srgbClr val="0C343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Linux</a:t>
            </a:r>
            <a:r>
              <a:rPr lang="it" sz="1300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 tramite la virtualizzazione</a:t>
            </a:r>
            <a:endParaRPr sz="1300"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Implementa </a:t>
            </a:r>
            <a:r>
              <a:rPr lang="it" sz="1300">
                <a:solidFill>
                  <a:srgbClr val="0C343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API</a:t>
            </a:r>
            <a:r>
              <a:rPr lang="it" sz="1300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 di alto livello per gestire container che eseguono processi in ambienti isolati, utilizzando le funzionalità del kernel e sfruttando l'isolamento delle risorse (per mezzo di containers);</a:t>
            </a:r>
            <a:endParaRPr sz="1300"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" sz="1300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Semplifica la creazione di </a:t>
            </a:r>
            <a:r>
              <a:rPr lang="it" sz="1300">
                <a:solidFill>
                  <a:srgbClr val="0C343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sistemi distribuiti</a:t>
            </a:r>
            <a:r>
              <a:rPr lang="it" sz="1300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, permettendo a diverse applicazioni o processi di lavorare in modo autonomo sulla stessa macchina fisica o su diverse macchine virtuali</a:t>
            </a:r>
            <a:endParaRPr sz="1300"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" name="Google Shape;114;p17"/>
          <p:cNvSpPr/>
          <p:nvPr/>
        </p:nvSpPr>
        <p:spPr>
          <a:xfrm flipH="1">
            <a:off x="3902748" y="2053357"/>
            <a:ext cx="178589" cy="262805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0C34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7"/>
          <p:cNvSpPr/>
          <p:nvPr/>
        </p:nvSpPr>
        <p:spPr>
          <a:xfrm flipH="1">
            <a:off x="3902748" y="2600320"/>
            <a:ext cx="178589" cy="262805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0C34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7"/>
          <p:cNvSpPr/>
          <p:nvPr/>
        </p:nvSpPr>
        <p:spPr>
          <a:xfrm flipH="1">
            <a:off x="3902748" y="3082657"/>
            <a:ext cx="178589" cy="262805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0C34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025" y="1505400"/>
            <a:ext cx="3374025" cy="25327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/>
          <p:nvPr/>
        </p:nvSpPr>
        <p:spPr>
          <a:xfrm flipH="1">
            <a:off x="3902748" y="3775282"/>
            <a:ext cx="178589" cy="262805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0C34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2400250" y="5308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omfortaa"/>
                <a:ea typeface="Comfortaa"/>
                <a:cs typeface="Comfortaa"/>
                <a:sym typeface="Comfortaa"/>
              </a:rPr>
              <a:t>Strumenti utilizzati (4/7)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4" name="Google Shape;124;p18"/>
          <p:cNvSpPr/>
          <p:nvPr/>
        </p:nvSpPr>
        <p:spPr>
          <a:xfrm rot="-5400000">
            <a:off x="4516550" y="129750"/>
            <a:ext cx="3579900" cy="58836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25" name="Google Shape;125;p18"/>
          <p:cNvSpPr txBox="1"/>
          <p:nvPr/>
        </p:nvSpPr>
        <p:spPr>
          <a:xfrm flipH="1">
            <a:off x="4081250" y="1505388"/>
            <a:ext cx="44505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700">
                <a:solidFill>
                  <a:srgbClr val="0C343D"/>
                </a:solidFill>
                <a:latin typeface="Comfortaa"/>
                <a:ea typeface="Comfortaa"/>
                <a:cs typeface="Comfortaa"/>
                <a:sym typeface="Comfortaa"/>
              </a:rPr>
              <a:t>OPENVSWITCH</a:t>
            </a:r>
            <a:endParaRPr b="1" sz="2700">
              <a:solidFill>
                <a:srgbClr val="0C343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4127500" y="2161475"/>
            <a:ext cx="4962900" cy="23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E’ un software open source che implementa uno switch virtuale a più livelli </a:t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Supporta vari protocolli e standards utilizzati nelle reti di computer virtuali</a:t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" name="Google Shape;127;p18"/>
          <p:cNvSpPr/>
          <p:nvPr/>
        </p:nvSpPr>
        <p:spPr>
          <a:xfrm flipH="1">
            <a:off x="3902748" y="2222557"/>
            <a:ext cx="178589" cy="262805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0C34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/>
          <p:cNvSpPr/>
          <p:nvPr/>
        </p:nvSpPr>
        <p:spPr>
          <a:xfrm flipH="1">
            <a:off x="3902748" y="3082657"/>
            <a:ext cx="178589" cy="262805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0C34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00" y="1857400"/>
            <a:ext cx="3259800" cy="212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2400250" y="5308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omfortaa"/>
                <a:ea typeface="Comfortaa"/>
                <a:cs typeface="Comfortaa"/>
                <a:sym typeface="Comfortaa"/>
              </a:rPr>
              <a:t>Strumenti utilizzati (5/7)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5" name="Google Shape;135;p19"/>
          <p:cNvSpPr/>
          <p:nvPr/>
        </p:nvSpPr>
        <p:spPr>
          <a:xfrm rot="-5400000">
            <a:off x="4642850" y="3400"/>
            <a:ext cx="3327300" cy="58836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36" name="Google Shape;136;p19"/>
          <p:cNvSpPr txBox="1"/>
          <p:nvPr/>
        </p:nvSpPr>
        <p:spPr>
          <a:xfrm flipH="1">
            <a:off x="4081250" y="1505388"/>
            <a:ext cx="44505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700">
                <a:solidFill>
                  <a:srgbClr val="0C343D"/>
                </a:solidFill>
                <a:latin typeface="Comfortaa"/>
                <a:ea typeface="Comfortaa"/>
                <a:cs typeface="Comfortaa"/>
                <a:sym typeface="Comfortaa"/>
              </a:rPr>
              <a:t>NETEM</a:t>
            </a:r>
            <a:endParaRPr b="1" sz="2700">
              <a:solidFill>
                <a:srgbClr val="0C343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7" name="Google Shape;137;p19"/>
          <p:cNvSpPr txBox="1"/>
          <p:nvPr/>
        </p:nvSpPr>
        <p:spPr>
          <a:xfrm>
            <a:off x="4081325" y="2142313"/>
            <a:ext cx="4962900" cy="2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E’ un potenziamento delle funzioni di controllo del traffico della rete</a:t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 Permette di aggiungere ritardi alla rete, perdita e duplicazioni </a:t>
            </a:r>
            <a:r>
              <a:rPr lang="it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di pacchetti</a:t>
            </a:r>
            <a:r>
              <a:rPr lang="it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Si utilizza in ambienti Linux-based</a:t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       </a:t>
            </a:r>
            <a:endParaRPr sz="1300"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" name="Google Shape;138;p19"/>
          <p:cNvSpPr/>
          <p:nvPr/>
        </p:nvSpPr>
        <p:spPr>
          <a:xfrm flipH="1">
            <a:off x="3902748" y="2188707"/>
            <a:ext cx="178589" cy="262805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0C34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/>
          <p:cNvSpPr/>
          <p:nvPr/>
        </p:nvSpPr>
        <p:spPr>
          <a:xfrm flipH="1">
            <a:off x="3902673" y="2719195"/>
            <a:ext cx="178589" cy="262805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0C34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9"/>
          <p:cNvSpPr/>
          <p:nvPr/>
        </p:nvSpPr>
        <p:spPr>
          <a:xfrm flipH="1">
            <a:off x="3902673" y="3247232"/>
            <a:ext cx="178589" cy="262805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0C34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1600"/>
            <a:ext cx="3424700" cy="342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2400250" y="5308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omfortaa"/>
                <a:ea typeface="Comfortaa"/>
                <a:cs typeface="Comfortaa"/>
                <a:sym typeface="Comfortaa"/>
              </a:rPr>
              <a:t>Strumenti utilizzati (6/7)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7" name="Google Shape;147;p20"/>
          <p:cNvSpPr/>
          <p:nvPr/>
        </p:nvSpPr>
        <p:spPr>
          <a:xfrm rot="-5400000">
            <a:off x="4642850" y="3400"/>
            <a:ext cx="3327300" cy="58836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48" name="Google Shape;148;p20"/>
          <p:cNvSpPr txBox="1"/>
          <p:nvPr/>
        </p:nvSpPr>
        <p:spPr>
          <a:xfrm flipH="1">
            <a:off x="4081250" y="1505388"/>
            <a:ext cx="44505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700">
                <a:solidFill>
                  <a:srgbClr val="0C343D"/>
                </a:solidFill>
                <a:latin typeface="Comfortaa"/>
                <a:ea typeface="Comfortaa"/>
                <a:cs typeface="Comfortaa"/>
                <a:sym typeface="Comfortaa"/>
              </a:rPr>
              <a:t>VISUAL STUDIO CODE</a:t>
            </a:r>
            <a:endParaRPr b="1" sz="2700">
              <a:solidFill>
                <a:srgbClr val="0C343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9" name="Google Shape;149;p20"/>
          <p:cNvSpPr txBox="1"/>
          <p:nvPr/>
        </p:nvSpPr>
        <p:spPr>
          <a:xfrm>
            <a:off x="4081325" y="2142313"/>
            <a:ext cx="4962900" cy="18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E’ un </a:t>
            </a:r>
            <a:r>
              <a:rPr lang="it">
                <a:solidFill>
                  <a:srgbClr val="0C343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editor</a:t>
            </a:r>
            <a:r>
              <a:rPr lang="it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 di </a:t>
            </a:r>
            <a:r>
              <a:rPr lang="it">
                <a:solidFill>
                  <a:srgbClr val="0C343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codice sorgente</a:t>
            </a:r>
            <a:r>
              <a:rPr lang="it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 sviluppato da </a:t>
            </a:r>
            <a:r>
              <a:rPr lang="it">
                <a:solidFill>
                  <a:srgbClr val="0C343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Microsoft</a:t>
            </a:r>
            <a:r>
              <a:rPr lang="it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 per </a:t>
            </a:r>
            <a:r>
              <a:rPr lang="it">
                <a:solidFill>
                  <a:srgbClr val="0C343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Windows</a:t>
            </a:r>
            <a:r>
              <a:rPr lang="it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it">
                <a:solidFill>
                  <a:srgbClr val="0C343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Linux</a:t>
            </a:r>
            <a:r>
              <a:rPr lang="it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 e </a:t>
            </a:r>
            <a:r>
              <a:rPr lang="it">
                <a:solidFill>
                  <a:srgbClr val="0C343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macOS</a:t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È un </a:t>
            </a:r>
            <a:r>
              <a:rPr lang="it">
                <a:solidFill>
                  <a:srgbClr val="0C343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software libero</a:t>
            </a:r>
            <a:r>
              <a:rPr lang="it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 e </a:t>
            </a:r>
            <a:r>
              <a:rPr lang="it">
                <a:solidFill>
                  <a:srgbClr val="0C343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gratuito</a:t>
            </a:r>
            <a:r>
              <a:rPr lang="it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, anche se la versione ufficiale è sotto una </a:t>
            </a:r>
            <a:r>
              <a:rPr lang="it">
                <a:solidFill>
                  <a:srgbClr val="0C343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licenza proprietaria</a:t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P</a:t>
            </a:r>
            <a:r>
              <a:rPr lang="it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uò essere usato con vari linguaggi di programmazione</a:t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20"/>
          <p:cNvSpPr/>
          <p:nvPr/>
        </p:nvSpPr>
        <p:spPr>
          <a:xfrm flipH="1">
            <a:off x="3902748" y="2188707"/>
            <a:ext cx="178589" cy="262805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0C34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0"/>
          <p:cNvSpPr/>
          <p:nvPr/>
        </p:nvSpPr>
        <p:spPr>
          <a:xfrm flipH="1">
            <a:off x="3902673" y="2719195"/>
            <a:ext cx="178589" cy="262805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0C34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0"/>
          <p:cNvSpPr/>
          <p:nvPr/>
        </p:nvSpPr>
        <p:spPr>
          <a:xfrm flipH="1">
            <a:off x="3902673" y="3247232"/>
            <a:ext cx="178589" cy="262805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0C34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2875" y="1399400"/>
            <a:ext cx="2780300" cy="278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/>
          <p:nvPr>
            <p:ph type="title"/>
          </p:nvPr>
        </p:nvSpPr>
        <p:spPr>
          <a:xfrm>
            <a:off x="2400250" y="5308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omfortaa"/>
                <a:ea typeface="Comfortaa"/>
                <a:cs typeface="Comfortaa"/>
                <a:sym typeface="Comfortaa"/>
              </a:rPr>
              <a:t>Strumenti utilizzati (7/7)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9" name="Google Shape;159;p21"/>
          <p:cNvSpPr/>
          <p:nvPr/>
        </p:nvSpPr>
        <p:spPr>
          <a:xfrm rot="-5400000">
            <a:off x="4642850" y="3400"/>
            <a:ext cx="3327300" cy="58836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E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60" name="Google Shape;160;p21"/>
          <p:cNvSpPr txBox="1"/>
          <p:nvPr/>
        </p:nvSpPr>
        <p:spPr>
          <a:xfrm flipH="1">
            <a:off x="4081250" y="1505388"/>
            <a:ext cx="44505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700">
                <a:solidFill>
                  <a:srgbClr val="0C343D"/>
                </a:solidFill>
                <a:latin typeface="Comfortaa"/>
                <a:ea typeface="Comfortaa"/>
                <a:cs typeface="Comfortaa"/>
                <a:sym typeface="Comfortaa"/>
              </a:rPr>
              <a:t>GIT BASH</a:t>
            </a:r>
            <a:endParaRPr b="1" sz="2700">
              <a:solidFill>
                <a:srgbClr val="0C343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1" name="Google Shape;161;p21"/>
          <p:cNvSpPr txBox="1"/>
          <p:nvPr/>
        </p:nvSpPr>
        <p:spPr>
          <a:xfrm>
            <a:off x="4081325" y="2048388"/>
            <a:ext cx="4962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Applicazione che fornisce  un’emulazione dei comandi su Bash presenti in Linux e MacOs</a:t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Da utilizzare in ambiente Windows</a:t>
            </a:r>
            <a:endParaRPr>
              <a:solidFill>
                <a:srgbClr val="0C343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21"/>
          <p:cNvSpPr/>
          <p:nvPr/>
        </p:nvSpPr>
        <p:spPr>
          <a:xfrm flipH="1">
            <a:off x="3902748" y="2571757"/>
            <a:ext cx="178589" cy="262805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0C34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1"/>
          <p:cNvSpPr/>
          <p:nvPr/>
        </p:nvSpPr>
        <p:spPr>
          <a:xfrm flipH="1">
            <a:off x="3902748" y="3161220"/>
            <a:ext cx="178589" cy="262805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0C34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00" y="1552303"/>
            <a:ext cx="2656225" cy="265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